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80" r:id="rId4"/>
    <p:sldId id="258" r:id="rId5"/>
    <p:sldId id="283" r:id="rId6"/>
    <p:sldId id="277" r:id="rId7"/>
    <p:sldId id="259" r:id="rId8"/>
    <p:sldId id="260" r:id="rId9"/>
    <p:sldId id="261" r:id="rId10"/>
    <p:sldId id="262" r:id="rId11"/>
    <p:sldId id="290" r:id="rId12"/>
    <p:sldId id="264" r:id="rId13"/>
    <p:sldId id="292" r:id="rId14"/>
    <p:sldId id="265" r:id="rId15"/>
    <p:sldId id="293" r:id="rId16"/>
    <p:sldId id="294" r:id="rId17"/>
    <p:sldId id="266" r:id="rId18"/>
    <p:sldId id="267" r:id="rId19"/>
    <p:sldId id="278" r:id="rId20"/>
    <p:sldId id="268" r:id="rId21"/>
    <p:sldId id="269" r:id="rId22"/>
    <p:sldId id="270" r:id="rId23"/>
    <p:sldId id="284" r:id="rId24"/>
    <p:sldId id="271" r:id="rId25"/>
    <p:sldId id="272" r:id="rId26"/>
    <p:sldId id="273" r:id="rId27"/>
    <p:sldId id="274" r:id="rId28"/>
    <p:sldId id="279" r:id="rId29"/>
    <p:sldId id="275" r:id="rId30"/>
    <p:sldId id="276" r:id="rId31"/>
    <p:sldId id="287" r:id="rId32"/>
    <p:sldId id="281" r:id="rId33"/>
    <p:sldId id="28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8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19A64-53DF-4E6E-B659-697678DAE54C}" type="doc">
      <dgm:prSet loTypeId="urn:microsoft.com/office/officeart/2005/8/layout/cycle8" loCatId="cycle" qsTypeId="urn:microsoft.com/office/officeart/2005/8/quickstyle/3d9" qsCatId="3D" csTypeId="urn:microsoft.com/office/officeart/2005/8/colors/colorful1" csCatId="colorful" phldr="1"/>
      <dgm:spPr/>
    </dgm:pt>
    <dgm:pt modelId="{F54A5200-8572-42A1-9E61-E481A324B4BA}">
      <dgm:prSet phldrT="[Text]"/>
      <dgm:spPr/>
      <dgm:t>
        <a:bodyPr/>
        <a:lstStyle/>
        <a:p>
          <a:r>
            <a:rPr lang="sr-Latn-RS" dirty="0"/>
            <a:t>Tehnologija</a:t>
          </a:r>
        </a:p>
      </dgm:t>
    </dgm:pt>
    <dgm:pt modelId="{FC1439D4-35E4-4C9B-97C6-0EA71AAB7D01}" type="parTrans" cxnId="{295DEAF6-A2C9-4A27-A361-73351E2B1DE3}">
      <dgm:prSet/>
      <dgm:spPr/>
      <dgm:t>
        <a:bodyPr/>
        <a:lstStyle/>
        <a:p>
          <a:endParaRPr lang="sr-Latn-RS"/>
        </a:p>
      </dgm:t>
    </dgm:pt>
    <dgm:pt modelId="{B107E501-1F02-4E18-BBAB-875A4ED3A0FA}" type="sibTrans" cxnId="{295DEAF6-A2C9-4A27-A361-73351E2B1DE3}">
      <dgm:prSet/>
      <dgm:spPr/>
      <dgm:t>
        <a:bodyPr/>
        <a:lstStyle/>
        <a:p>
          <a:endParaRPr lang="sr-Latn-RS"/>
        </a:p>
      </dgm:t>
    </dgm:pt>
    <dgm:pt modelId="{46A259C5-CDA4-47B3-8B8A-E52379267544}">
      <dgm:prSet phldrT="[Text]"/>
      <dgm:spPr/>
      <dgm:t>
        <a:bodyPr/>
        <a:lstStyle/>
        <a:p>
          <a:r>
            <a:rPr lang="sr-Latn-RS" dirty="0"/>
            <a:t>Radna sredina</a:t>
          </a:r>
        </a:p>
      </dgm:t>
    </dgm:pt>
    <dgm:pt modelId="{88450A6A-E08D-4E1B-BEBA-9871F4F6F482}" type="parTrans" cxnId="{68F8CEBB-8E8D-4DA9-B04B-8571127893E3}">
      <dgm:prSet/>
      <dgm:spPr/>
      <dgm:t>
        <a:bodyPr/>
        <a:lstStyle/>
        <a:p>
          <a:endParaRPr lang="sr-Latn-RS"/>
        </a:p>
      </dgm:t>
    </dgm:pt>
    <dgm:pt modelId="{C97A1B28-C5A8-4AEA-B644-4EB2F72ED119}" type="sibTrans" cxnId="{68F8CEBB-8E8D-4DA9-B04B-8571127893E3}">
      <dgm:prSet/>
      <dgm:spPr/>
      <dgm:t>
        <a:bodyPr/>
        <a:lstStyle/>
        <a:p>
          <a:endParaRPr lang="sr-Latn-RS"/>
        </a:p>
      </dgm:t>
    </dgm:pt>
    <dgm:pt modelId="{6DFE6F91-5CFD-4551-B92C-5FFF86B94EF0}">
      <dgm:prSet phldrT="[Text]"/>
      <dgm:spPr/>
      <dgm:t>
        <a:bodyPr/>
        <a:lstStyle/>
        <a:p>
          <a:r>
            <a:rPr lang="sr-Latn-RS" dirty="0"/>
            <a:t>Čovek</a:t>
          </a:r>
        </a:p>
      </dgm:t>
    </dgm:pt>
    <dgm:pt modelId="{901E7E14-B4EC-46A9-B3C7-74F1DA8D3F5E}" type="parTrans" cxnId="{5D01639C-2414-4673-91E8-E89BFF8A0B3A}">
      <dgm:prSet/>
      <dgm:spPr/>
      <dgm:t>
        <a:bodyPr/>
        <a:lstStyle/>
        <a:p>
          <a:endParaRPr lang="sr-Latn-RS"/>
        </a:p>
      </dgm:t>
    </dgm:pt>
    <dgm:pt modelId="{9D81D0E2-F1C6-420C-8070-4F7A80E9E679}" type="sibTrans" cxnId="{5D01639C-2414-4673-91E8-E89BFF8A0B3A}">
      <dgm:prSet/>
      <dgm:spPr/>
      <dgm:t>
        <a:bodyPr/>
        <a:lstStyle/>
        <a:p>
          <a:endParaRPr lang="sr-Latn-RS"/>
        </a:p>
      </dgm:t>
    </dgm:pt>
    <dgm:pt modelId="{486FBF11-6136-42E8-979C-EDD4CB8A7F31}" type="pres">
      <dgm:prSet presAssocID="{DBB19A64-53DF-4E6E-B659-697678DAE54C}" presName="compositeShape" presStyleCnt="0">
        <dgm:presLayoutVars>
          <dgm:chMax val="7"/>
          <dgm:dir/>
          <dgm:resizeHandles val="exact"/>
        </dgm:presLayoutVars>
      </dgm:prSet>
      <dgm:spPr/>
    </dgm:pt>
    <dgm:pt modelId="{8E9803AA-06E0-4B5D-AF10-F40774DFACD8}" type="pres">
      <dgm:prSet presAssocID="{DBB19A64-53DF-4E6E-B659-697678DAE54C}" presName="wedge1" presStyleLbl="node1" presStyleIdx="0" presStyleCnt="3"/>
      <dgm:spPr/>
    </dgm:pt>
    <dgm:pt modelId="{953AED91-ECF9-4DCF-B6E9-0C88106A78B3}" type="pres">
      <dgm:prSet presAssocID="{DBB19A64-53DF-4E6E-B659-697678DAE54C}" presName="dummy1a" presStyleCnt="0"/>
      <dgm:spPr/>
    </dgm:pt>
    <dgm:pt modelId="{F4DD3529-E537-4724-AEEB-2EA76DEB115A}" type="pres">
      <dgm:prSet presAssocID="{DBB19A64-53DF-4E6E-B659-697678DAE54C}" presName="dummy1b" presStyleCnt="0"/>
      <dgm:spPr/>
    </dgm:pt>
    <dgm:pt modelId="{CA576E1C-5D10-4F74-BBFB-54F8C764BA45}" type="pres">
      <dgm:prSet presAssocID="{DBB19A64-53DF-4E6E-B659-697678DAE54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A754BE-574C-4F07-A288-C680A60DB256}" type="pres">
      <dgm:prSet presAssocID="{DBB19A64-53DF-4E6E-B659-697678DAE54C}" presName="wedge2" presStyleLbl="node1" presStyleIdx="1" presStyleCnt="3"/>
      <dgm:spPr/>
    </dgm:pt>
    <dgm:pt modelId="{09E762E9-3971-44B0-A066-0CD81E135BE6}" type="pres">
      <dgm:prSet presAssocID="{DBB19A64-53DF-4E6E-B659-697678DAE54C}" presName="dummy2a" presStyleCnt="0"/>
      <dgm:spPr/>
    </dgm:pt>
    <dgm:pt modelId="{35718DC8-DC93-4787-8CEB-3C35B624D77B}" type="pres">
      <dgm:prSet presAssocID="{DBB19A64-53DF-4E6E-B659-697678DAE54C}" presName="dummy2b" presStyleCnt="0"/>
      <dgm:spPr/>
    </dgm:pt>
    <dgm:pt modelId="{55E33E54-6C35-4756-BC6D-44E18C7FB88C}" type="pres">
      <dgm:prSet presAssocID="{DBB19A64-53DF-4E6E-B659-697678DAE54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940F25-705E-4193-8665-D3692ADCA830}" type="pres">
      <dgm:prSet presAssocID="{DBB19A64-53DF-4E6E-B659-697678DAE54C}" presName="wedge3" presStyleLbl="node1" presStyleIdx="2" presStyleCnt="3"/>
      <dgm:spPr/>
    </dgm:pt>
    <dgm:pt modelId="{786CDC4C-46A8-4126-AB8B-41C84CBA6FCC}" type="pres">
      <dgm:prSet presAssocID="{DBB19A64-53DF-4E6E-B659-697678DAE54C}" presName="dummy3a" presStyleCnt="0"/>
      <dgm:spPr/>
    </dgm:pt>
    <dgm:pt modelId="{3E2BA27E-6389-446B-A89F-C80EA0298C33}" type="pres">
      <dgm:prSet presAssocID="{DBB19A64-53DF-4E6E-B659-697678DAE54C}" presName="dummy3b" presStyleCnt="0"/>
      <dgm:spPr/>
    </dgm:pt>
    <dgm:pt modelId="{A9CFFC8C-3C5A-4F22-8164-22C316F4D08E}" type="pres">
      <dgm:prSet presAssocID="{DBB19A64-53DF-4E6E-B659-697678DAE54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7F835DB-4509-4E8C-B200-3FD6125639CB}" type="pres">
      <dgm:prSet presAssocID="{B107E501-1F02-4E18-BBAB-875A4ED3A0FA}" presName="arrowWedge1" presStyleLbl="fgSibTrans2D1" presStyleIdx="0" presStyleCnt="3"/>
      <dgm:spPr/>
    </dgm:pt>
    <dgm:pt modelId="{B9A36F97-F0EE-457F-B537-C395F8A1CB84}" type="pres">
      <dgm:prSet presAssocID="{C97A1B28-C5A8-4AEA-B644-4EB2F72ED119}" presName="arrowWedge2" presStyleLbl="fgSibTrans2D1" presStyleIdx="1" presStyleCnt="3"/>
      <dgm:spPr/>
    </dgm:pt>
    <dgm:pt modelId="{9481E4A3-39F8-4600-81CD-3B0F92864D97}" type="pres">
      <dgm:prSet presAssocID="{9D81D0E2-F1C6-420C-8070-4F7A80E9E679}" presName="arrowWedge3" presStyleLbl="fgSibTrans2D1" presStyleIdx="2" presStyleCnt="3"/>
      <dgm:spPr/>
    </dgm:pt>
  </dgm:ptLst>
  <dgm:cxnLst>
    <dgm:cxn modelId="{11FD4E13-486C-448B-A416-EA05368D474A}" type="presOf" srcId="{6DFE6F91-5CFD-4551-B92C-5FFF86B94EF0}" destId="{A9CFFC8C-3C5A-4F22-8164-22C316F4D08E}" srcOrd="1" destOrd="0" presId="urn:microsoft.com/office/officeart/2005/8/layout/cycle8"/>
    <dgm:cxn modelId="{61FC6C21-A63B-41C3-9A01-BA411E8260CA}" type="presOf" srcId="{46A259C5-CDA4-47B3-8B8A-E52379267544}" destId="{55E33E54-6C35-4756-BC6D-44E18C7FB88C}" srcOrd="1" destOrd="0" presId="urn:microsoft.com/office/officeart/2005/8/layout/cycle8"/>
    <dgm:cxn modelId="{4FF4B275-27E0-437F-8733-7514D38B2C37}" type="presOf" srcId="{DBB19A64-53DF-4E6E-B659-697678DAE54C}" destId="{486FBF11-6136-42E8-979C-EDD4CB8A7F31}" srcOrd="0" destOrd="0" presId="urn:microsoft.com/office/officeart/2005/8/layout/cycle8"/>
    <dgm:cxn modelId="{E51EF17C-2260-417E-B19C-9D6A7565DE16}" type="presOf" srcId="{F54A5200-8572-42A1-9E61-E481A324B4BA}" destId="{8E9803AA-06E0-4B5D-AF10-F40774DFACD8}" srcOrd="0" destOrd="0" presId="urn:microsoft.com/office/officeart/2005/8/layout/cycle8"/>
    <dgm:cxn modelId="{5D01639C-2414-4673-91E8-E89BFF8A0B3A}" srcId="{DBB19A64-53DF-4E6E-B659-697678DAE54C}" destId="{6DFE6F91-5CFD-4551-B92C-5FFF86B94EF0}" srcOrd="2" destOrd="0" parTransId="{901E7E14-B4EC-46A9-B3C7-74F1DA8D3F5E}" sibTransId="{9D81D0E2-F1C6-420C-8070-4F7A80E9E679}"/>
    <dgm:cxn modelId="{89A898A0-0C89-41ED-B264-8C0190A70F9A}" type="presOf" srcId="{6DFE6F91-5CFD-4551-B92C-5FFF86B94EF0}" destId="{77940F25-705E-4193-8665-D3692ADCA830}" srcOrd="0" destOrd="0" presId="urn:microsoft.com/office/officeart/2005/8/layout/cycle8"/>
    <dgm:cxn modelId="{68F8CEBB-8E8D-4DA9-B04B-8571127893E3}" srcId="{DBB19A64-53DF-4E6E-B659-697678DAE54C}" destId="{46A259C5-CDA4-47B3-8B8A-E52379267544}" srcOrd="1" destOrd="0" parTransId="{88450A6A-E08D-4E1B-BEBA-9871F4F6F482}" sibTransId="{C97A1B28-C5A8-4AEA-B644-4EB2F72ED119}"/>
    <dgm:cxn modelId="{E5E11BC0-1889-4E02-BFF4-718D054F4F05}" type="presOf" srcId="{F54A5200-8572-42A1-9E61-E481A324B4BA}" destId="{CA576E1C-5D10-4F74-BBFB-54F8C764BA45}" srcOrd="1" destOrd="0" presId="urn:microsoft.com/office/officeart/2005/8/layout/cycle8"/>
    <dgm:cxn modelId="{793210E1-5360-45FF-86AA-B01620CD1C23}" type="presOf" srcId="{46A259C5-CDA4-47B3-8B8A-E52379267544}" destId="{6BA754BE-574C-4F07-A288-C680A60DB256}" srcOrd="0" destOrd="0" presId="urn:microsoft.com/office/officeart/2005/8/layout/cycle8"/>
    <dgm:cxn modelId="{295DEAF6-A2C9-4A27-A361-73351E2B1DE3}" srcId="{DBB19A64-53DF-4E6E-B659-697678DAE54C}" destId="{F54A5200-8572-42A1-9E61-E481A324B4BA}" srcOrd="0" destOrd="0" parTransId="{FC1439D4-35E4-4C9B-97C6-0EA71AAB7D01}" sibTransId="{B107E501-1F02-4E18-BBAB-875A4ED3A0FA}"/>
    <dgm:cxn modelId="{70A1C1E1-0AC0-4394-BF18-0B32B33D653A}" type="presParOf" srcId="{486FBF11-6136-42E8-979C-EDD4CB8A7F31}" destId="{8E9803AA-06E0-4B5D-AF10-F40774DFACD8}" srcOrd="0" destOrd="0" presId="urn:microsoft.com/office/officeart/2005/8/layout/cycle8"/>
    <dgm:cxn modelId="{0D60894F-FBA4-4E58-9A33-C0EB74B1D4B5}" type="presParOf" srcId="{486FBF11-6136-42E8-979C-EDD4CB8A7F31}" destId="{953AED91-ECF9-4DCF-B6E9-0C88106A78B3}" srcOrd="1" destOrd="0" presId="urn:microsoft.com/office/officeart/2005/8/layout/cycle8"/>
    <dgm:cxn modelId="{59AF90CA-7F90-4A03-A2D0-7E9376C257B6}" type="presParOf" srcId="{486FBF11-6136-42E8-979C-EDD4CB8A7F31}" destId="{F4DD3529-E537-4724-AEEB-2EA76DEB115A}" srcOrd="2" destOrd="0" presId="urn:microsoft.com/office/officeart/2005/8/layout/cycle8"/>
    <dgm:cxn modelId="{4B1F47E2-1C65-4ADD-9101-04FEEFC51B91}" type="presParOf" srcId="{486FBF11-6136-42E8-979C-EDD4CB8A7F31}" destId="{CA576E1C-5D10-4F74-BBFB-54F8C764BA45}" srcOrd="3" destOrd="0" presId="urn:microsoft.com/office/officeart/2005/8/layout/cycle8"/>
    <dgm:cxn modelId="{B68A0BEC-716A-4A85-8CDB-01AD04879FE3}" type="presParOf" srcId="{486FBF11-6136-42E8-979C-EDD4CB8A7F31}" destId="{6BA754BE-574C-4F07-A288-C680A60DB256}" srcOrd="4" destOrd="0" presId="urn:microsoft.com/office/officeart/2005/8/layout/cycle8"/>
    <dgm:cxn modelId="{6BF6A36E-AA7E-484D-A2F3-596C3E0A2AE5}" type="presParOf" srcId="{486FBF11-6136-42E8-979C-EDD4CB8A7F31}" destId="{09E762E9-3971-44B0-A066-0CD81E135BE6}" srcOrd="5" destOrd="0" presId="urn:microsoft.com/office/officeart/2005/8/layout/cycle8"/>
    <dgm:cxn modelId="{5B0AAF60-C5D0-41F9-B8D0-E95827FF54E7}" type="presParOf" srcId="{486FBF11-6136-42E8-979C-EDD4CB8A7F31}" destId="{35718DC8-DC93-4787-8CEB-3C35B624D77B}" srcOrd="6" destOrd="0" presId="urn:microsoft.com/office/officeart/2005/8/layout/cycle8"/>
    <dgm:cxn modelId="{A8C2D782-1E59-4EDC-8EE9-FDD63DD4ADFE}" type="presParOf" srcId="{486FBF11-6136-42E8-979C-EDD4CB8A7F31}" destId="{55E33E54-6C35-4756-BC6D-44E18C7FB88C}" srcOrd="7" destOrd="0" presId="urn:microsoft.com/office/officeart/2005/8/layout/cycle8"/>
    <dgm:cxn modelId="{ADB87811-BF31-4279-A4D8-E7F0123CC404}" type="presParOf" srcId="{486FBF11-6136-42E8-979C-EDD4CB8A7F31}" destId="{77940F25-705E-4193-8665-D3692ADCA830}" srcOrd="8" destOrd="0" presId="urn:microsoft.com/office/officeart/2005/8/layout/cycle8"/>
    <dgm:cxn modelId="{DEAD8F06-8CD4-430A-93D6-F67CC9DDDD13}" type="presParOf" srcId="{486FBF11-6136-42E8-979C-EDD4CB8A7F31}" destId="{786CDC4C-46A8-4126-AB8B-41C84CBA6FCC}" srcOrd="9" destOrd="0" presId="urn:microsoft.com/office/officeart/2005/8/layout/cycle8"/>
    <dgm:cxn modelId="{4A27E57B-7F67-4A94-BB38-5CD3BDE1B235}" type="presParOf" srcId="{486FBF11-6136-42E8-979C-EDD4CB8A7F31}" destId="{3E2BA27E-6389-446B-A89F-C80EA0298C33}" srcOrd="10" destOrd="0" presId="urn:microsoft.com/office/officeart/2005/8/layout/cycle8"/>
    <dgm:cxn modelId="{945A5B55-CE5E-4BA9-965B-A5B13F5D8BF4}" type="presParOf" srcId="{486FBF11-6136-42E8-979C-EDD4CB8A7F31}" destId="{A9CFFC8C-3C5A-4F22-8164-22C316F4D08E}" srcOrd="11" destOrd="0" presId="urn:microsoft.com/office/officeart/2005/8/layout/cycle8"/>
    <dgm:cxn modelId="{CF2D8962-352C-4F10-BF8C-A84DEEB893BC}" type="presParOf" srcId="{486FBF11-6136-42E8-979C-EDD4CB8A7F31}" destId="{B7F835DB-4509-4E8C-B200-3FD6125639CB}" srcOrd="12" destOrd="0" presId="urn:microsoft.com/office/officeart/2005/8/layout/cycle8"/>
    <dgm:cxn modelId="{75526F9B-006D-4A2C-A02C-681164EC165F}" type="presParOf" srcId="{486FBF11-6136-42E8-979C-EDD4CB8A7F31}" destId="{B9A36F97-F0EE-457F-B537-C395F8A1CB84}" srcOrd="13" destOrd="0" presId="urn:microsoft.com/office/officeart/2005/8/layout/cycle8"/>
    <dgm:cxn modelId="{6894CDC2-5FE2-41D2-AA10-2FC5D06B96A4}" type="presParOf" srcId="{486FBF11-6136-42E8-979C-EDD4CB8A7F31}" destId="{9481E4A3-39F8-4600-81CD-3B0F92864D9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803AA-06E0-4B5D-AF10-F40774DFACD8}">
      <dsp:nvSpPr>
        <dsp:cNvPr id="0" name=""/>
        <dsp:cNvSpPr/>
      </dsp:nvSpPr>
      <dsp:spPr>
        <a:xfrm>
          <a:off x="1090013" y="236092"/>
          <a:ext cx="3051048" cy="305104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Tehnologija</a:t>
          </a:r>
        </a:p>
      </dsp:txBody>
      <dsp:txXfrm>
        <a:off x="2697988" y="882624"/>
        <a:ext cx="1089660" cy="908050"/>
      </dsp:txXfrm>
    </dsp:sp>
    <dsp:sp modelId="{6BA754BE-574C-4F07-A288-C680A60DB256}">
      <dsp:nvSpPr>
        <dsp:cNvPr id="0" name=""/>
        <dsp:cNvSpPr/>
      </dsp:nvSpPr>
      <dsp:spPr>
        <a:xfrm>
          <a:off x="1027175" y="345058"/>
          <a:ext cx="3051048" cy="305104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Radna sredina</a:t>
          </a:r>
        </a:p>
      </dsp:txBody>
      <dsp:txXfrm>
        <a:off x="1753615" y="2324608"/>
        <a:ext cx="1634490" cy="799084"/>
      </dsp:txXfrm>
    </dsp:sp>
    <dsp:sp modelId="{77940F25-705E-4193-8665-D3692ADCA830}">
      <dsp:nvSpPr>
        <dsp:cNvPr id="0" name=""/>
        <dsp:cNvSpPr/>
      </dsp:nvSpPr>
      <dsp:spPr>
        <a:xfrm>
          <a:off x="964338" y="236092"/>
          <a:ext cx="3051048" cy="305104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Čovek</a:t>
          </a:r>
        </a:p>
      </dsp:txBody>
      <dsp:txXfrm>
        <a:off x="1317751" y="882624"/>
        <a:ext cx="1089660" cy="908050"/>
      </dsp:txXfrm>
    </dsp:sp>
    <dsp:sp modelId="{B7F835DB-4509-4E8C-B200-3FD6125639CB}">
      <dsp:nvSpPr>
        <dsp:cNvPr id="0" name=""/>
        <dsp:cNvSpPr/>
      </dsp:nvSpPr>
      <dsp:spPr>
        <a:xfrm>
          <a:off x="901390" y="47218"/>
          <a:ext cx="3428796" cy="342879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A36F97-F0EE-457F-B537-C395F8A1CB84}">
      <dsp:nvSpPr>
        <dsp:cNvPr id="0" name=""/>
        <dsp:cNvSpPr/>
      </dsp:nvSpPr>
      <dsp:spPr>
        <a:xfrm>
          <a:off x="838301" y="155991"/>
          <a:ext cx="3428796" cy="342879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1E4A3-39F8-4600-81CD-3B0F92864D97}">
      <dsp:nvSpPr>
        <dsp:cNvPr id="0" name=""/>
        <dsp:cNvSpPr/>
      </dsp:nvSpPr>
      <dsp:spPr>
        <a:xfrm>
          <a:off x="775212" y="47218"/>
          <a:ext cx="3428796" cy="342879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D310007-A586-4A1D-8BDF-03724B8F4361}" type="datetimeFigureOut">
              <a:rPr lang="x-none"/>
              <a:pPr>
                <a:defRPr/>
              </a:pPr>
              <a:t>15.11.2022.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6C55A4E-A20E-4418-85B8-49B8430DFBE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8646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55A4E-A20E-4418-85B8-49B8430DFBE4}" type="slidenum">
              <a:rPr lang="x-none" smtClean="0"/>
              <a:pPr>
                <a:defRPr/>
              </a:pPr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20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x-none"/>
              <a:t>SPI - sredstva za predstavljanje informacija</a:t>
            </a:r>
          </a:p>
          <a:p>
            <a:pPr>
              <a:spcBef>
                <a:spcPct val="0"/>
              </a:spcBef>
            </a:pPr>
            <a:r>
              <a:rPr lang="x-none"/>
              <a:t>OU – organi upravljanja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ABBF38-DC80-4164-AED1-68938A0DF96C}" type="slidenum">
              <a:rPr lang="x-none"/>
              <a:pPr eaLnBrk="1" hangingPunct="1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819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x-none" dirty="0"/>
              <a:t>SPI - sredstva za predstavljanje informacija</a:t>
            </a:r>
          </a:p>
          <a:p>
            <a:pPr>
              <a:spcBef>
                <a:spcPct val="0"/>
              </a:spcBef>
            </a:pPr>
            <a:r>
              <a:rPr lang="x-none" dirty="0"/>
              <a:t>OU – organi upravljanja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ABBF38-DC80-4164-AED1-68938A0DF96C}" type="slidenum">
              <a:rPr lang="x-none"/>
              <a:pPr eaLnBrk="1" hangingPunct="1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957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CS" dirty="0">
                <a:latin typeface="Times New Roman" pitchFamily="18" charset="0"/>
                <a:cs typeface="Times New Roman" pitchFamily="18" charset="0"/>
              </a:rPr>
              <a:t>Ergatički sistem je svrsishodna celina složenog sistema koji se sastoji od čoveka, sredstava rada, predmeta rada i unutrašnje sredine.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x-none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5D96EE-4A20-4523-9AD6-9494ABA61D07}" type="slidenum">
              <a:rPr lang="x-none"/>
              <a:pPr eaLnBrk="1" hangingPunct="1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979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55A4E-A20E-4418-85B8-49B8430DFBE4}" type="slidenum">
              <a:rPr lang="x-none" smtClean="0"/>
              <a:pPr>
                <a:defRPr/>
              </a:pPr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757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55A4E-A20E-4418-85B8-49B8430DFBE4}" type="slidenum">
              <a:rPr lang="x-none" smtClean="0"/>
              <a:pPr>
                <a:defRPr/>
              </a:pPr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734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C0DAC5-34EA-4735-A30B-69BA5B0C8442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E0496A-7C74-4564-A2D1-9236D46F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A283-0433-4BCC-9593-7E0477812A2E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8CA3-2838-4A79-A71A-FD60EE88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F4E2-E6B1-49BF-BF72-00E14C42EA98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F1C7-EA8D-488A-9FD9-9E9C475D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8796-7570-49C4-98CF-FB99B98CCAE3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F4C1-8D6E-40A1-9817-E9DF3BA5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9C9E4A-186C-47A9-BEF9-BF46A8D9E127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2B782-D5A2-4E17-8280-240FCF841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049C-D06C-4A07-86B7-27F5B41566AC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0FCD-49D8-4724-ADEC-3BF0E0D9D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65306-B917-4CC4-AF35-B2DA4FCC575F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9A0813-4730-422F-94DD-D673A92E7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33C3-5A7A-4A49-AE71-6189C6699EAE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9680-2827-495C-ABCF-727C4EE6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365E0C-2607-40F8-A95F-D9B0AAEE7637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B3C6F-50F6-4443-A7DE-8C65C9B9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6C5D72-F4A1-46B7-86E0-62C5C1B8E33F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896B40-164E-4DC7-8EBB-4D447D8A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6B70D3-7F74-4F7D-8502-ECF42B592274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6B39E9-791C-4FE8-954B-C41CA131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9B0E038-34E8-4614-99F7-7E430D3F4E26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0DCACC-6DC2-4DA8-8EB6-5BC0223F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5" r:id="rId2"/>
    <p:sldLayoutId id="2147483861" r:id="rId3"/>
    <p:sldLayoutId id="2147483856" r:id="rId4"/>
    <p:sldLayoutId id="2147483862" r:id="rId5"/>
    <p:sldLayoutId id="2147483857" r:id="rId6"/>
    <p:sldLayoutId id="2147483863" r:id="rId7"/>
    <p:sldLayoutId id="2147483864" r:id="rId8"/>
    <p:sldLayoutId id="2147483865" r:id="rId9"/>
    <p:sldLayoutId id="2147483858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6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705643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219200" y="3962400"/>
            <a:ext cx="7467600" cy="259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400" b="1" dirty="0">
                <a:solidFill>
                  <a:schemeClr val="tx2">
                    <a:satMod val="130000"/>
                  </a:schemeClr>
                </a:solidFill>
              </a:rPr>
              <a:t>KONCEPCIJE I METODE ERGONOMSKOG PROJEKTOVANJA</a:t>
            </a:r>
            <a:endParaRPr lang="en-US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382000" cy="57708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2288" indent="-45720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sr-Latn-CS" sz="2800" b="1" dirty="0">
                <a:latin typeface="+mj-lt"/>
              </a:rPr>
              <a:t>Eksperiment </a:t>
            </a:r>
            <a:r>
              <a:rPr lang="sr-Latn-CS" sz="2800" dirty="0">
                <a:latin typeface="+mj-lt"/>
              </a:rPr>
              <a:t>može biti </a:t>
            </a:r>
            <a:r>
              <a:rPr lang="sr-Latn-CS" sz="2800" i="1" dirty="0">
                <a:latin typeface="+mj-lt"/>
              </a:rPr>
              <a:t>laboratorijski</a:t>
            </a:r>
            <a:r>
              <a:rPr lang="sr-Latn-CS" sz="2800" dirty="0">
                <a:latin typeface="+mj-lt"/>
              </a:rPr>
              <a:t> i </a:t>
            </a:r>
            <a:r>
              <a:rPr lang="sr-Latn-CS" sz="2800" i="1" dirty="0">
                <a:latin typeface="+mj-lt"/>
              </a:rPr>
              <a:t>prirodni</a:t>
            </a:r>
            <a:r>
              <a:rPr lang="sr-Latn-CS" sz="2800" dirty="0">
                <a:latin typeface="+mj-lt"/>
              </a:rPr>
              <a:t>. Laboratorijski eksperiment  se obavlja u simuliranim i selektovanim uslovima, za razliku od prirodnog, koji  se obavlja u realnim uslovima, što mu daje prednost.</a:t>
            </a:r>
            <a:r>
              <a:rPr lang="sr-Latn-CS" sz="2800" dirty="0"/>
              <a:t> </a:t>
            </a:r>
            <a:endParaRPr lang="en-US" sz="2800" dirty="0"/>
          </a:p>
          <a:p>
            <a:pPr marL="522288" indent="-457200" algn="just">
              <a:buClr>
                <a:schemeClr val="accent5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sr-Latn-CS" sz="2800" b="1" dirty="0">
                <a:latin typeface="+mj-lt"/>
              </a:rPr>
              <a:t>Testovi</a:t>
            </a:r>
            <a:r>
              <a:rPr lang="sr-Latn-CS" sz="2800" dirty="0">
                <a:latin typeface="+mj-lt"/>
              </a:rPr>
              <a:t> predstavljaju skup zadataka pomoću kojih se proverava nivo razvijenog psihološkog stanja ili delovanja kod operat</a:t>
            </a:r>
            <a:r>
              <a:rPr lang="en-US" sz="2800" dirty="0">
                <a:latin typeface="+mj-lt"/>
              </a:rPr>
              <a:t>e</a:t>
            </a:r>
            <a:r>
              <a:rPr lang="sr-Latn-CS" sz="2800" dirty="0">
                <a:latin typeface="+mj-lt"/>
              </a:rPr>
              <a:t>ra. </a:t>
            </a:r>
            <a:endParaRPr lang="en-US" sz="2800" dirty="0">
              <a:latin typeface="+mj-lt"/>
            </a:endParaRPr>
          </a:p>
          <a:p>
            <a:pPr marL="522288" algn="just">
              <a:buClr>
                <a:schemeClr val="accent5">
                  <a:lumMod val="50000"/>
                </a:schemeClr>
              </a:buClr>
              <a:buSzPct val="120000"/>
              <a:defRPr/>
            </a:pPr>
            <a:r>
              <a:rPr lang="sr-Latn-CS" sz="2800" dirty="0">
                <a:latin typeface="+mj-lt"/>
              </a:rPr>
              <a:t>Najčešće se koriste kod profesionalnog odabira i kontrole stanja operat</a:t>
            </a:r>
            <a:r>
              <a:rPr lang="en-US" sz="2800" dirty="0">
                <a:latin typeface="+mj-lt"/>
              </a:rPr>
              <a:t>e</a:t>
            </a:r>
            <a:r>
              <a:rPr lang="sr-Latn-CS" sz="2800" dirty="0">
                <a:latin typeface="+mj-lt"/>
              </a:rPr>
              <a:t>ra, ali je osnovni nedostatak u tome što oni procenjivanju trenutna, a ne moguća znanja operat</a:t>
            </a:r>
            <a:r>
              <a:rPr lang="en-US" sz="2800" dirty="0">
                <a:latin typeface="+mj-lt"/>
              </a:rPr>
              <a:t>e</a:t>
            </a:r>
            <a:r>
              <a:rPr lang="sr-Latn-CS" sz="2800" dirty="0">
                <a:latin typeface="+mj-lt"/>
              </a:rPr>
              <a:t>ra.  </a:t>
            </a:r>
            <a:endParaRPr lang="en-US" sz="2800" dirty="0">
              <a:latin typeface="+mj-lt"/>
            </a:endParaRPr>
          </a:p>
          <a:p>
            <a:pPr marL="522288" algn="just">
              <a:buClr>
                <a:schemeClr val="accent5">
                  <a:lumMod val="50000"/>
                </a:schemeClr>
              </a:buClr>
              <a:buSzPct val="120000"/>
              <a:defRPr/>
            </a:pPr>
            <a:r>
              <a:rPr lang="sr-Latn-CS" sz="2800" dirty="0">
                <a:latin typeface="+mj-lt"/>
              </a:rPr>
              <a:t>Mogu se obaviti pisanim putem ili pomoću aparature.  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Fiziološke metode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410200"/>
          </a:xfrm>
        </p:spPr>
        <p:txBody>
          <a:bodyPr/>
          <a:lstStyle/>
          <a:p>
            <a:pPr marL="457200" indent="-457200" algn="just" eaLnBrk="1" hangingPunct="1">
              <a:lnSpc>
                <a:spcPct val="15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Elektroencefalografija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–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EEG</a:t>
            </a:r>
            <a:r>
              <a:rPr lang="en-US" sz="2800" b="1" dirty="0">
                <a:latin typeface="Calibri" pitchFamily="34" charset="0"/>
              </a:rPr>
              <a:t> </a:t>
            </a:r>
            <a:endParaRPr lang="sr-Latn-CS" sz="2800" b="1" dirty="0">
              <a:latin typeface="Calibri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Kožno-galvanska reakcija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–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KGR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Elektromiografija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–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EMG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Elektrokardiografija</a:t>
            </a:r>
            <a:r>
              <a:rPr lang="en-US" sz="2800" b="1" dirty="0">
                <a:latin typeface="Calibri" pitchFamily="34" charset="0"/>
              </a:rPr>
              <a:t> – </a:t>
            </a:r>
            <a:r>
              <a:rPr lang="sr-Latn-CS" sz="2800" b="1" dirty="0">
                <a:latin typeface="Calibri" pitchFamily="34" charset="0"/>
              </a:rPr>
              <a:t>EKG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Elektrookulografija</a:t>
            </a:r>
            <a:r>
              <a:rPr lang="en-US" sz="2800" b="1" dirty="0">
                <a:latin typeface="Calibri" pitchFamily="34" charset="0"/>
              </a:rPr>
              <a:t> – </a:t>
            </a:r>
            <a:r>
              <a:rPr lang="sr-Latn-CS" sz="2800" b="1" dirty="0">
                <a:latin typeface="Calibri" pitchFamily="34" charset="0"/>
              </a:rPr>
              <a:t>EOG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Elektropneumografija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–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EPG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Ispitivanje spektraln</a:t>
            </a:r>
            <a:r>
              <a:rPr lang="en-US" sz="2800" b="1" dirty="0" err="1">
                <a:latin typeface="Calibri" pitchFamily="34" charset="0"/>
              </a:rPr>
              <a:t>ih</a:t>
            </a:r>
            <a:r>
              <a:rPr lang="sr-Latn-CS" sz="2800" b="1" dirty="0">
                <a:latin typeface="Calibri" pitchFamily="34" charset="0"/>
              </a:rPr>
              <a:t> i vremensk</a:t>
            </a:r>
            <a:r>
              <a:rPr lang="en-US" sz="2800" b="1" dirty="0" err="1">
                <a:latin typeface="Calibri" pitchFamily="34" charset="0"/>
              </a:rPr>
              <a:t>ih</a:t>
            </a:r>
            <a:r>
              <a:rPr lang="sr-Latn-CS" sz="2800" b="1" dirty="0">
                <a:latin typeface="Calibri" pitchFamily="34" charset="0"/>
              </a:rPr>
              <a:t> karakteristik</a:t>
            </a:r>
            <a:r>
              <a:rPr lang="en-US" sz="2800" b="1" dirty="0">
                <a:latin typeface="Calibri" pitchFamily="34" charset="0"/>
              </a:rPr>
              <a:t>a</a:t>
            </a:r>
            <a:r>
              <a:rPr lang="sr-Latn-CS" sz="2800" b="1" dirty="0">
                <a:latin typeface="Calibri" pitchFamily="34" charset="0"/>
              </a:rPr>
              <a:t> govora</a:t>
            </a:r>
            <a:r>
              <a:rPr lang="sr-Latn-CS" sz="2800" dirty="0">
                <a:latin typeface="Calibri" pitchFamily="34" charset="0"/>
              </a:rPr>
              <a:t>.</a:t>
            </a:r>
            <a:endParaRPr lang="sr-Latn-CS" sz="2800" b="1" dirty="0">
              <a:latin typeface="Calibri" pitchFamily="34" charset="0"/>
            </a:endParaRPr>
          </a:p>
          <a:p>
            <a:pPr marL="457200" indent="-457200" algn="just" eaLnBrk="1" hangingPunct="1">
              <a:lnSpc>
                <a:spcPct val="9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4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Fiziološke metode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41020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600" b="1" dirty="0">
                <a:latin typeface="Calibri" pitchFamily="34" charset="0"/>
              </a:rPr>
              <a:t>Elektroencefalografijom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sr-Latn-CS" sz="2600" b="1" dirty="0">
                <a:latin typeface="Calibri" pitchFamily="34" charset="0"/>
              </a:rPr>
              <a:t>–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sr-Latn-CS" sz="2600" b="1" dirty="0">
                <a:latin typeface="Calibri" pitchFamily="34" charset="0"/>
              </a:rPr>
              <a:t>EEG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sr-Latn-CS" sz="2600" b="1" dirty="0">
                <a:latin typeface="Calibri" pitchFamily="34" charset="0"/>
              </a:rPr>
              <a:t>–</a:t>
            </a:r>
            <a:r>
              <a:rPr lang="sr-Latn-CS" sz="2600" dirty="0">
                <a:latin typeface="Calibri" pitchFamily="34" charset="0"/>
              </a:rPr>
              <a:t> se registruju električni potencijali nastali kao posledica aktivnosti CNS. Razlikujemo alfa, beta, delta, teta ritam. </a:t>
            </a:r>
            <a:endParaRPr lang="en-US" sz="2600" dirty="0">
              <a:latin typeface="Calibri" pitchFamily="34" charset="0"/>
            </a:endParaRPr>
          </a:p>
          <a:p>
            <a:pPr marL="457200" indent="-457200" algn="just" eaLnBrk="1" hangingPunct="1">
              <a:lnSpc>
                <a:spcPct val="90000"/>
              </a:lnSpc>
              <a:spcAft>
                <a:spcPts val="600"/>
              </a:spcAft>
              <a:buClr>
                <a:srgbClr val="543466"/>
              </a:buClr>
              <a:buSzPct val="120000"/>
              <a:buFont typeface="Wingdings" pitchFamily="2" charset="2"/>
              <a:buChar char="ü"/>
            </a:pPr>
            <a:r>
              <a:rPr lang="sr-Latn-CS" sz="2600" dirty="0">
                <a:latin typeface="Calibri" pitchFamily="34" charset="0"/>
              </a:rPr>
              <a:t>Ako dominiraju delta i teta ritam (niske učestalosti) to označava stanje sna, smanjene budnosti ili umora.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CF27F-F144-4D69-84E5-56A3DC30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0"/>
            <a:ext cx="4277174" cy="3808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DBA7FE-31CF-486D-B10B-28243BD1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48000"/>
            <a:ext cx="3533306" cy="235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9E73-CCF3-41BF-B5E7-86624D29F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54" y="1152136"/>
            <a:ext cx="7859292" cy="523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Fiziološke metode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41020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600" b="1" dirty="0">
                <a:latin typeface="Calibri" pitchFamily="34" charset="0"/>
              </a:rPr>
              <a:t>Kožno-galvanskom reakcijom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sr-Latn-CS" sz="2600" b="1" dirty="0">
                <a:latin typeface="Calibri" pitchFamily="34" charset="0"/>
              </a:rPr>
              <a:t>–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sr-Latn-CS" sz="2600" b="1" dirty="0">
                <a:latin typeface="Calibri" pitchFamily="34" charset="0"/>
              </a:rPr>
              <a:t>KGR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sr-Latn-CS" sz="2600" b="1" dirty="0">
                <a:latin typeface="Calibri" pitchFamily="34" charset="0"/>
              </a:rPr>
              <a:t>– </a:t>
            </a:r>
            <a:r>
              <a:rPr lang="sr-Latn-CS" sz="2600" dirty="0">
                <a:latin typeface="Calibri" pitchFamily="34" charset="0"/>
              </a:rPr>
              <a:t>se registruju promene električnog otpora kože (Fere)  i električnog potencijala kože (Farhanov). </a:t>
            </a:r>
            <a:endParaRPr lang="en-US" sz="2600" dirty="0">
              <a:latin typeface="Calibri" pitchFamily="34" charset="0"/>
            </a:endParaRPr>
          </a:p>
          <a:p>
            <a:pPr marL="457200" indent="-457200" algn="just" eaLnBrk="1" hangingPunct="1">
              <a:lnSpc>
                <a:spcPct val="90000"/>
              </a:lnSpc>
              <a:buClr>
                <a:srgbClr val="543466"/>
              </a:buClr>
              <a:buSzPct val="120000"/>
              <a:buFont typeface="Wingdings" pitchFamily="2" charset="2"/>
              <a:buChar char="ü"/>
            </a:pPr>
            <a:r>
              <a:rPr lang="sr-Latn-CS" sz="2600" dirty="0">
                <a:latin typeface="Calibri" pitchFamily="34" charset="0"/>
              </a:rPr>
              <a:t>Ovom metodom se najbolje registruju emocionalna naprezanja čoveka.  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rgbClr val="543466"/>
              </a:buClr>
              <a:buSzPct val="120000"/>
              <a:buFont typeface="Wingdings" pitchFamily="2" charset="2"/>
              <a:buChar char="ü"/>
            </a:pPr>
            <a:r>
              <a:rPr lang="sr-Latn-CS" sz="2600" dirty="0">
                <a:latin typeface="Calibri" pitchFamily="34" charset="0"/>
              </a:rPr>
              <a:t>Ako je razlika između 2 tačke na koži 10-30 mV/cm to odgovara normalnom naprezanju, a može dostići čak 100 mV/cm što odgovara visokom emocionalnom naprezanju.</a:t>
            </a:r>
            <a:endParaRPr lang="en-US" sz="2600" dirty="0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87ED9-CDC6-4063-9EB7-7C6DE5A5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615562"/>
            <a:ext cx="7429804" cy="193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1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09600" y="457200"/>
            <a:ext cx="83058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22288" indent="-522288" algn="just">
              <a:spcAft>
                <a:spcPts val="1200"/>
              </a:spcAft>
              <a:buClr>
                <a:srgbClr val="543466"/>
              </a:buClr>
              <a:buSzPct val="115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Elektromiografijom</a:t>
            </a:r>
            <a:r>
              <a:rPr lang="sr-Latn-R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EMG</a:t>
            </a:r>
            <a:r>
              <a:rPr lang="sr-Latn-RS" sz="2800" b="1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se registruju biopotencijali mišića, služi kao objektivni pokazatelj statičkih i dinamičkih naprezanja mišića. Koristi se za izučavanje radnih položaja i pokreta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ra i za registrovanje umora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522288" indent="-522288" algn="just">
              <a:spcAft>
                <a:spcPts val="1200"/>
              </a:spcAft>
              <a:buClr>
                <a:srgbClr val="543466"/>
              </a:buClr>
              <a:buSzPct val="115000"/>
              <a:buFont typeface="Arial" charset="0"/>
              <a:buChar char="•"/>
            </a:pPr>
            <a:endParaRPr lang="sr-Latn-CS" sz="2800" dirty="0"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997E4-66CC-4BE0-B245-0377D2F6A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2628292" cy="3511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CA8183-7FE0-40E3-AE01-CD2E07BE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19400"/>
            <a:ext cx="3255546" cy="36335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3400" y="457200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22288" indent="-522288" algn="just">
              <a:spcAft>
                <a:spcPts val="1200"/>
              </a:spcAft>
              <a:buClr>
                <a:srgbClr val="543466"/>
              </a:buClr>
              <a:buSzPct val="115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Elektrokardiografijom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EKG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se registruju biopotencijali srčanog mišića. Koristi se za praćenje radnog naprezanja čoveka, određivanjem srčane frekvencije i sistolnog pokazatelja.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480A47-2A53-4791-9863-EA791978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71186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09600" y="4572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22288" indent="-522288" algn="just">
              <a:spcAft>
                <a:spcPts val="1200"/>
              </a:spcAft>
              <a:buClr>
                <a:srgbClr val="543466"/>
              </a:buClr>
              <a:buSzPct val="115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Elektrookulografijom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EOG</a:t>
            </a:r>
            <a:r>
              <a:rPr lang="sr-Latn-CS" sz="2800" dirty="0">
                <a:latin typeface="Calibri" pitchFamily="34" charset="0"/>
              </a:rPr>
              <a:t> se registruju električne aktivnosti mišića oka, horizontalna i vertikalna pomeranja oka. Koristi se za analizu rada vizuelnog sistema čoveka.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CA0DF-3B29-4409-BC24-15697B8E4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0" y="2546256"/>
            <a:ext cx="5715000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7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09600" y="6858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b="1" dirty="0">
                <a:latin typeface="Calibri" pitchFamily="34" charset="0"/>
              </a:rPr>
              <a:t>Elektropneumografijom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EPG </a:t>
            </a:r>
            <a:r>
              <a:rPr lang="sr-Latn-CS" sz="2800" dirty="0">
                <a:latin typeface="Calibri" pitchFamily="34" charset="0"/>
              </a:rPr>
              <a:t>se registruju spoljni efekti disanja, a koristi se za ocenu psihofizičkih naprezanja. </a:t>
            </a:r>
            <a:endParaRPr lang="en-US" sz="2800" dirty="0">
              <a:latin typeface="Calibri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543466"/>
              </a:buClr>
              <a:buSzPct val="120000"/>
              <a:buFont typeface="Wingdings" pitchFamily="2" charset="2"/>
              <a:buChar char="ü"/>
            </a:pPr>
            <a:r>
              <a:rPr lang="sr-Latn-CS" sz="2800" dirty="0">
                <a:latin typeface="Calibri" pitchFamily="34" charset="0"/>
              </a:rPr>
              <a:t>U normalnim uslovima  učestalost disanja je oko 20, dok je pri uzbuđenju ili naprezanju i do 50-60 promena u minuti. </a:t>
            </a:r>
          </a:p>
          <a:p>
            <a:pPr marL="457200" indent="-457200" algn="just">
              <a:spcAft>
                <a:spcPts val="1200"/>
              </a:spcAft>
              <a:buClr>
                <a:srgbClr val="543466"/>
              </a:buClr>
              <a:buSzPct val="120000"/>
              <a:buFont typeface="Arial" charset="0"/>
              <a:buChar char="•"/>
            </a:pPr>
            <a:r>
              <a:rPr lang="sr-Latn-CS" sz="2800" dirty="0">
                <a:latin typeface="Calibri" pitchFamily="34" charset="0"/>
              </a:rPr>
              <a:t>Spektralne i vremenske karakteristike govora prate se putem izmena </a:t>
            </a:r>
            <a:r>
              <a:rPr lang="sr-Latn-CS" sz="2800" b="1" dirty="0">
                <a:latin typeface="Calibri" pitchFamily="34" charset="0"/>
              </a:rPr>
              <a:t>spektralnog sastava zvučnih talasa</a:t>
            </a:r>
            <a:r>
              <a:rPr lang="sr-Latn-CS" sz="2800" dirty="0">
                <a:latin typeface="Calibri" pitchFamily="34" charset="0"/>
              </a:rPr>
              <a:t>. </a:t>
            </a:r>
            <a:endParaRPr lang="en-US" sz="2800" dirty="0">
              <a:latin typeface="Calibri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543466"/>
              </a:buClr>
              <a:buSzPct val="120000"/>
              <a:buFont typeface="Wingdings" pitchFamily="2" charset="2"/>
              <a:buChar char="ü"/>
            </a:pPr>
            <a:r>
              <a:rPr lang="sr-Latn-CS" sz="2800" dirty="0">
                <a:latin typeface="Calibri" pitchFamily="34" charset="0"/>
              </a:rPr>
              <a:t>Ova metoda služi za proučavanje emocionalnih stanja, naprezanja i umora. Tako je pri umoru na pr. govor razvučen.  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C16064-D666-4D82-896D-4B945377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53593"/>
            <a:ext cx="3505200" cy="2184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Matematičke metode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3020"/>
            <a:ext cx="7848600" cy="5562600"/>
          </a:xfrm>
        </p:spPr>
        <p:txBody>
          <a:bodyPr>
            <a:noAutofit/>
          </a:bodyPr>
          <a:lstStyle/>
          <a:p>
            <a:pPr marL="182880" indent="0" algn="just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 2"/>
              <a:buNone/>
              <a:defRPr/>
            </a:pPr>
            <a:r>
              <a:rPr lang="sr-Latn-CS" sz="2800" dirty="0">
                <a:latin typeface="+mj-lt"/>
              </a:rPr>
              <a:t>Ne postoji univerzalni matematički model, već se koristi kombinacija više metoda</a:t>
            </a:r>
            <a:r>
              <a:rPr lang="en-US" sz="2800" dirty="0">
                <a:latin typeface="+mj-lt"/>
              </a:rPr>
              <a:t>:</a:t>
            </a:r>
            <a:r>
              <a:rPr lang="sr-Latn-CS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teorija algoritama,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teorija grafova,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teorija matrica,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teorija verovatnoće,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teorija pouzdanosti,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teorija informacija,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teorija masovnog opsluživanja,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statistika,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faktorska i korelaciona analiza, </a:t>
            </a:r>
            <a:endParaRPr lang="en-US" sz="2800" dirty="0">
              <a:latin typeface="+mj-lt"/>
            </a:endParaRPr>
          </a:p>
          <a:p>
            <a:pPr marL="1093787" indent="-45720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sr-Latn-CS" sz="2800" dirty="0">
                <a:latin typeface="+mj-lt"/>
              </a:rPr>
              <a:t>metoda Monte Karlo...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6E313-B3D1-4D41-A049-F13DA386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00" y="3757768"/>
            <a:ext cx="209550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153400" cy="5943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chemeClr val="accent5">
                  <a:lumMod val="50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sr-Latn-CS" sz="2800" b="1" dirty="0">
                <a:latin typeface="+mj-lt"/>
              </a:rPr>
              <a:t>Teorija informacija </a:t>
            </a:r>
            <a:r>
              <a:rPr lang="sr-Latn-CS" sz="2800" dirty="0">
                <a:latin typeface="+mj-lt"/>
              </a:rPr>
              <a:t>omogućava da se čovek predstavi kao sistem veza sa ulazom, prenosom i izlazom. </a:t>
            </a:r>
            <a:endParaRPr lang="en-US" sz="2800" dirty="0">
              <a:latin typeface="+mj-lt"/>
            </a:endParaRPr>
          </a:p>
          <a:p>
            <a:pPr marL="45720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15000"/>
              <a:defRPr/>
            </a:pPr>
            <a:r>
              <a:rPr lang="sr-Latn-CS" sz="2800" dirty="0">
                <a:latin typeface="+mj-lt"/>
              </a:rPr>
              <a:t>Koristi se za merenje složenosti rada, za ocenu vremena obrade informacija, za usaglašavanje brzine predaje informacije čoveku. </a:t>
            </a:r>
            <a:endParaRPr lang="en-US" sz="2800" dirty="0">
              <a:latin typeface="+mj-lt"/>
            </a:endParaRPr>
          </a:p>
          <a:p>
            <a:pPr marL="45720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15000"/>
              <a:defRPr/>
            </a:pPr>
            <a:r>
              <a:rPr lang="sr-Latn-CS" sz="2800" dirty="0">
                <a:latin typeface="+mj-lt"/>
              </a:rPr>
              <a:t>Propusna moć  za prijem signala sa njihovim kratkotrajnim pamćenjem je 2-4 bit/s, ako je potrebno dugotrajno pamćenje, propusna moć opada na deseti deo i niže.  </a:t>
            </a:r>
            <a:endParaRPr lang="en-US" sz="2800" dirty="0">
              <a:latin typeface="+mj-lt"/>
            </a:endParaRPr>
          </a:p>
          <a:p>
            <a:pPr marL="45720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15000"/>
              <a:defRPr/>
            </a:pPr>
            <a:r>
              <a:rPr lang="sr-Latn-CS" sz="2800" dirty="0">
                <a:latin typeface="+mj-lt"/>
              </a:rPr>
              <a:t>Nedostaci: čovek poruke shvata subjektivno, uči, zaboravlja, menja se za razliku od elektron. sredstava veze. 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962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Koncepcije ergonomskog projektovanja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924800" cy="4267200"/>
          </a:xfrm>
        </p:spPr>
        <p:txBody>
          <a:bodyPr/>
          <a:lstStyle/>
          <a:p>
            <a:pPr marL="522288" indent="0" algn="just" eaLnBrk="1" hangingPunct="1">
              <a:spcAft>
                <a:spcPts val="1200"/>
              </a:spcAft>
              <a:buFont typeface="Arial" charset="0"/>
              <a:buNone/>
            </a:pPr>
            <a:r>
              <a:rPr lang="sr-Latn-CS" sz="2800" dirty="0">
                <a:latin typeface="Calibri" pitchFamily="34" charset="0"/>
              </a:rPr>
              <a:t>Ergonomska istraživanja ’60-tih godina</a:t>
            </a:r>
            <a:r>
              <a:rPr lang="en-US" sz="2800" dirty="0">
                <a:latin typeface="Calibri" pitchFamily="34" charset="0"/>
              </a:rPr>
              <a:t> pro</a:t>
            </a:r>
            <a:r>
              <a:rPr lang="sr-Latn-CS" sz="2800" dirty="0">
                <a:latin typeface="Calibri" pitchFamily="34" charset="0"/>
              </a:rPr>
              <a:t>šlog veka bazirala su se na 2 </a:t>
            </a:r>
            <a:r>
              <a:rPr lang="sr-Latn-CS" sz="2800" b="1" dirty="0">
                <a:latin typeface="Calibri" pitchFamily="34" charset="0"/>
              </a:rPr>
              <a:t>metodološka pristupa</a:t>
            </a:r>
            <a:r>
              <a:rPr lang="sr-Latn-CS" sz="2800" dirty="0">
                <a:latin typeface="Calibri" pitchFamily="34" charset="0"/>
              </a:rPr>
              <a:t>:</a:t>
            </a:r>
          </a:p>
          <a:p>
            <a:pPr marL="522288" indent="0" algn="just" eaLnBrk="1" hangingPunct="1">
              <a:buClr>
                <a:srgbClr val="543466"/>
              </a:buClr>
              <a:buSzPct val="90000"/>
              <a:buFont typeface="Calibri" pitchFamily="34" charset="0"/>
              <a:buAutoNum type="arabicPeriod"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Mehanistički</a:t>
            </a:r>
            <a:r>
              <a:rPr lang="sr-Latn-CS" sz="2800" dirty="0">
                <a:latin typeface="Calibri" pitchFamily="34" charset="0"/>
              </a:rPr>
              <a:t> – </a:t>
            </a:r>
            <a:r>
              <a:rPr lang="en-US" sz="2800" dirty="0" err="1">
                <a:latin typeface="Calibri" pitchFamily="34" charset="0"/>
              </a:rPr>
              <a:t>pristup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od “mašine ka čoveku”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(uveo precizne metode, otkrio ograničenja delatnosti čoveka).</a:t>
            </a:r>
          </a:p>
          <a:p>
            <a:pPr marL="522288" indent="0" algn="just" eaLnBrk="1" hangingPunct="1">
              <a:buClr>
                <a:srgbClr val="543466"/>
              </a:buClr>
              <a:buSzPct val="90000"/>
              <a:buFont typeface="Calibri" pitchFamily="34" charset="0"/>
              <a:buAutoNum type="arabicPeriod"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sr-Latn-CS" sz="2800" b="1" dirty="0">
                <a:latin typeface="Calibri" pitchFamily="34" charset="0"/>
              </a:rPr>
              <a:t>Antropocentrični</a:t>
            </a:r>
            <a:r>
              <a:rPr lang="sr-Latn-CS" sz="2800" dirty="0">
                <a:latin typeface="Calibri" pitchFamily="34" charset="0"/>
              </a:rPr>
              <a:t> – </a:t>
            </a:r>
            <a:r>
              <a:rPr lang="en-US" sz="2800" dirty="0" err="1">
                <a:latin typeface="Calibri" pitchFamily="34" charset="0"/>
              </a:rPr>
              <a:t>pristup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od “čoveka ka mašini”</a:t>
            </a:r>
            <a:r>
              <a:rPr lang="sr-Cyrl-C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(uzima u obzir različita svojstva čoveka, adaptaciju, odlučivanje u nepredviđenim/</a:t>
            </a:r>
            <a:br>
              <a:rPr lang="sr-Latn-CS" sz="2800" dirty="0">
                <a:latin typeface="Calibri" pitchFamily="34" charset="0"/>
              </a:rPr>
            </a:br>
            <a:r>
              <a:rPr lang="sr-Latn-CS" sz="2800" dirty="0">
                <a:latin typeface="Calibri" pitchFamily="34" charset="0"/>
              </a:rPr>
              <a:t>vanrednim  situacijama...).</a:t>
            </a:r>
          </a:p>
          <a:p>
            <a:pPr marL="522288" indent="0" algn="just" eaLnBrk="1" hangingPunct="1">
              <a:spcBef>
                <a:spcPts val="1200"/>
              </a:spcBef>
              <a:buClr>
                <a:srgbClr val="382971"/>
              </a:buClr>
              <a:buSzPct val="115000"/>
              <a:buFont typeface="Wingdings" pitchFamily="2" charset="2"/>
              <a:buChar char="§"/>
            </a:pPr>
            <a:endParaRPr lang="sr-Latn-CS" sz="27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09600" y="4572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22288" indent="-522288" algn="just">
              <a:buClr>
                <a:srgbClr val="382971"/>
              </a:buClr>
              <a:buSzPct val="115000"/>
              <a:buFont typeface="Wingdings" pitchFamily="2" charset="2"/>
              <a:buChar char="§"/>
            </a:pPr>
            <a:r>
              <a:rPr lang="sr-Latn-CS" sz="2800" b="1" dirty="0">
                <a:latin typeface="Calibri" pitchFamily="34" charset="0"/>
              </a:rPr>
              <a:t>Teorija masovnog opsluživanja</a:t>
            </a:r>
            <a:r>
              <a:rPr lang="sr-Latn-RS" sz="2800" b="1" dirty="0">
                <a:latin typeface="Calibri" pitchFamily="34" charset="0"/>
              </a:rPr>
              <a:t> </a:t>
            </a:r>
            <a:r>
              <a:rPr lang="sr-Latn-RS" sz="2800" dirty="0">
                <a:latin typeface="Calibri" pitchFamily="34" charset="0"/>
              </a:rPr>
              <a:t>je</a:t>
            </a:r>
            <a:r>
              <a:rPr lang="sr-Latn-RS" sz="2800" b="1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deo teorije verovatnoće, koristi se za formiranje modela delatnosti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ra. </a:t>
            </a:r>
            <a:endParaRPr lang="en-US" sz="2800" dirty="0">
              <a:latin typeface="Calibri" pitchFamily="34" charset="0"/>
            </a:endParaRPr>
          </a:p>
          <a:p>
            <a:pPr marL="522288" indent="-522288" algn="just">
              <a:spcAft>
                <a:spcPts val="600"/>
              </a:spcAft>
              <a:buClr>
                <a:srgbClr val="382971"/>
              </a:buClr>
              <a:buSzPct val="115000"/>
            </a:pPr>
            <a:r>
              <a:rPr lang="sr-Latn-CS" sz="2800" dirty="0">
                <a:latin typeface="Calibri" pitchFamily="34" charset="0"/>
              </a:rPr>
              <a:t>	Ova teorija u ergonomiji daje objašnjenje kod prekoračenja operativne memorije i kod grupnih delatnosti, a može da posluži i za analizu grešaka. </a:t>
            </a:r>
            <a:endParaRPr lang="en-US" sz="2800" dirty="0">
              <a:latin typeface="Calibri" pitchFamily="34" charset="0"/>
            </a:endParaRPr>
          </a:p>
          <a:p>
            <a:pPr marL="522288" indent="-522288" algn="just">
              <a:buClr>
                <a:srgbClr val="382971"/>
              </a:buClr>
              <a:buSzPct val="115000"/>
            </a:pPr>
            <a:r>
              <a:rPr lang="sr-Latn-CS" sz="2800" dirty="0">
                <a:latin typeface="Calibri" pitchFamily="34" charset="0"/>
              </a:rPr>
              <a:t>	U teoriji masovnog opsluživanja se koriste diskretni procesi Markova, neprekidni p</a:t>
            </a:r>
            <a:r>
              <a:rPr lang="en-US" sz="2800" dirty="0">
                <a:latin typeface="Calibri" pitchFamily="34" charset="0"/>
              </a:rPr>
              <a:t>r</a:t>
            </a:r>
            <a:r>
              <a:rPr lang="sr-Latn-CS" sz="2800" dirty="0">
                <a:latin typeface="Calibri" pitchFamily="34" charset="0"/>
              </a:rPr>
              <a:t>ocesi Markova i metoda Monte Karlo.</a:t>
            </a:r>
          </a:p>
          <a:p>
            <a:pPr marL="522288" indent="-522288" algn="just">
              <a:spcBef>
                <a:spcPts val="1200"/>
              </a:spcBef>
              <a:buClr>
                <a:srgbClr val="382971"/>
              </a:buClr>
              <a:buSzPct val="115000"/>
              <a:buFont typeface="Wingdings" pitchFamily="2" charset="2"/>
              <a:buChar char="§"/>
            </a:pPr>
            <a:r>
              <a:rPr lang="sr-Latn-CS" sz="2800" b="1" dirty="0">
                <a:latin typeface="Calibri" pitchFamily="34" charset="0"/>
              </a:rPr>
              <a:t>Teorija automatskog upravljanja</a:t>
            </a:r>
            <a:r>
              <a:rPr lang="sr-Latn-CS" sz="2800" dirty="0">
                <a:latin typeface="Calibri" pitchFamily="34" charset="0"/>
              </a:rPr>
              <a:t> koristi se za formiranje matematičkog modela delatnosti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ra u kontinualnim sistemima u kojima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 ima ulogu praćenja ili naređenja. </a:t>
            </a:r>
            <a:endParaRPr lang="sr-Latn-CS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Imitacione metode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410200"/>
          </a:xfrm>
        </p:spPr>
        <p:txBody>
          <a:bodyPr>
            <a:noAutofit/>
          </a:bodyPr>
          <a:lstStyle/>
          <a:p>
            <a:pPr marL="457200" indent="-392113" algn="just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 2"/>
              <a:buChar char=""/>
              <a:defRPr/>
            </a:pPr>
            <a:r>
              <a:rPr lang="en-US" sz="2700" dirty="0">
                <a:latin typeface="+mj-lt"/>
              </a:rPr>
              <a:t>S</a:t>
            </a:r>
            <a:r>
              <a:rPr lang="sr-Latn-CS" sz="2700" dirty="0">
                <a:latin typeface="+mj-lt"/>
              </a:rPr>
              <a:t>pecijalni slučaj računarskog modeliranja, predstavljaju dopunu matematičkih i eksperimentalnih metoda.  </a:t>
            </a:r>
            <a:endParaRPr lang="en-US" sz="2700" dirty="0">
              <a:latin typeface="+mj-lt"/>
            </a:endParaRPr>
          </a:p>
          <a:p>
            <a:pPr marL="457200" indent="-392113" algn="just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 2"/>
              <a:buChar char=""/>
              <a:defRPr/>
            </a:pPr>
            <a:r>
              <a:rPr lang="sr-Latn-CS" sz="2700" dirty="0">
                <a:latin typeface="+mj-lt"/>
              </a:rPr>
              <a:t>Formiranje imitacionog modela se bazira na primeni podataka iz psihologije, tehničkih nauka, matematičkog planiranja, eksperimenata i informatike. </a:t>
            </a:r>
          </a:p>
          <a:p>
            <a:pPr marL="457200" indent="-392113" algn="just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 2"/>
              <a:buChar char=""/>
              <a:defRPr/>
            </a:pPr>
            <a:r>
              <a:rPr lang="sr-Latn-CS" sz="2700" b="1" dirty="0">
                <a:latin typeface="+mj-lt"/>
              </a:rPr>
              <a:t>Struktura modela </a:t>
            </a:r>
            <a:r>
              <a:rPr lang="sr-Latn-CS" sz="2700" dirty="0">
                <a:latin typeface="+mj-lt"/>
              </a:rPr>
              <a:t>se sastoji iz: </a:t>
            </a:r>
          </a:p>
          <a:p>
            <a:pPr marL="914400" indent="5222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sr-Latn-CS" sz="2700" dirty="0">
                <a:latin typeface="+mj-lt"/>
              </a:rPr>
              <a:t>simulatora modela i uslova rada, </a:t>
            </a:r>
          </a:p>
          <a:p>
            <a:pPr marL="914400" indent="5222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sr-Latn-CS" sz="2700" dirty="0">
                <a:latin typeface="+mj-lt"/>
              </a:rPr>
              <a:t>imitatora delatnosti i komunikacija, </a:t>
            </a:r>
          </a:p>
          <a:p>
            <a:pPr marL="914400" indent="5222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sr-Latn-CS" sz="2700" dirty="0">
                <a:latin typeface="+mj-lt"/>
              </a:rPr>
              <a:t>generatora zadataka, </a:t>
            </a:r>
          </a:p>
          <a:p>
            <a:pPr marL="914400" indent="5222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sr-Latn-CS" sz="2700" dirty="0">
                <a:latin typeface="+mj-lt"/>
              </a:rPr>
              <a:t>bloka početnih uslova, </a:t>
            </a:r>
          </a:p>
          <a:p>
            <a:pPr marL="914400" indent="5222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sr-Latn-CS" sz="2700" dirty="0">
                <a:latin typeface="+mj-lt"/>
              </a:rPr>
              <a:t>bloka obrade i registrovanja rezultata i </a:t>
            </a:r>
          </a:p>
          <a:p>
            <a:pPr marL="914400" indent="5222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sr-Latn-CS" sz="2700" dirty="0">
                <a:latin typeface="+mj-lt"/>
              </a:rPr>
              <a:t>bloka upravljanja. </a:t>
            </a:r>
            <a:endParaRPr lang="en-US" sz="2700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Formiranje baze podataka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334000"/>
          </a:xfrm>
        </p:spPr>
        <p:txBody>
          <a:bodyPr>
            <a:normAutofit/>
          </a:bodyPr>
          <a:lstStyle/>
          <a:p>
            <a:pPr marL="804863" indent="-476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800" dirty="0">
                <a:latin typeface="+mj-lt"/>
              </a:rPr>
              <a:t>Za formiranje baze podataka neophodno je poznavanje statističkih pojmova i metoda:</a:t>
            </a:r>
            <a:endParaRPr lang="en-US" sz="2800" dirty="0">
              <a:latin typeface="+mj-lt"/>
            </a:endParaRPr>
          </a:p>
          <a:p>
            <a:pPr marL="804863" indent="-4763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sr-Latn-CS" sz="2800" b="1" dirty="0">
                <a:latin typeface="+mj-lt"/>
              </a:rPr>
              <a:t>A)</a:t>
            </a:r>
            <a:r>
              <a:rPr lang="en-US" sz="2800" b="1" dirty="0">
                <a:latin typeface="+mj-lt"/>
              </a:rPr>
              <a:t> </a:t>
            </a:r>
            <a:r>
              <a:rPr lang="sr-Latn-CS" sz="2800" b="1" dirty="0">
                <a:latin typeface="+mj-lt"/>
              </a:rPr>
              <a:t>Vrste promenljivih </a:t>
            </a:r>
            <a:endParaRPr lang="en-US" sz="2800" b="1" dirty="0">
              <a:latin typeface="+mj-lt"/>
            </a:endParaRPr>
          </a:p>
          <a:p>
            <a:pPr marL="804863" indent="-4763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sr-Latn-CS" sz="2800" b="1" dirty="0">
                <a:latin typeface="+mj-lt"/>
              </a:rPr>
              <a:t>B) Izbor uzorka ispitanika</a:t>
            </a:r>
          </a:p>
          <a:p>
            <a:pPr marL="804863" indent="-4763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sr-Latn-CS" sz="2800" b="1" dirty="0">
                <a:latin typeface="+mj-lt"/>
              </a:rPr>
              <a:t>C) Analiza podataka</a:t>
            </a:r>
          </a:p>
          <a:p>
            <a:pPr marL="804863" indent="-4763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sr-Latn-CS" sz="2800" b="1" dirty="0">
                <a:latin typeface="+mj-lt"/>
              </a:rPr>
              <a:t>D) Standardna devijacija</a:t>
            </a:r>
          </a:p>
          <a:p>
            <a:pPr marL="804863" indent="-4763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sr-Latn-CS" sz="2800" b="1" dirty="0">
                <a:latin typeface="+mj-lt"/>
              </a:rPr>
              <a:t>E) Korelacija</a:t>
            </a:r>
          </a:p>
          <a:p>
            <a:pPr marL="804863" indent="-4763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sr-Latn-CS" sz="2800" b="1" dirty="0">
                <a:latin typeface="+mj-lt"/>
              </a:rPr>
              <a:t>F) Centili</a:t>
            </a:r>
          </a:p>
          <a:p>
            <a:pPr marL="804863" indent="-476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CS" sz="2800" b="1" dirty="0">
              <a:latin typeface="+mj-lt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F0B2B-A96B-4B7C-BD20-ED95837D24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881" y="2194810"/>
            <a:ext cx="3488919" cy="45507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Formiranje baze podataka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Bef>
                <a:spcPts val="1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sr-Latn-CS" sz="2700" b="1" dirty="0">
                <a:latin typeface="+mj-lt"/>
              </a:rPr>
              <a:t>A)Vrste promenljivih </a:t>
            </a:r>
          </a:p>
          <a:p>
            <a:pPr marL="80010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r-Latn-CS" sz="2700" dirty="0">
                <a:latin typeface="+mj-lt"/>
              </a:rPr>
              <a:t>U ergonomiji se javljaju 2 vrste promenjljivih: </a:t>
            </a:r>
            <a:endParaRPr lang="en-US" sz="2700" dirty="0">
              <a:latin typeface="+mj-lt"/>
            </a:endParaRPr>
          </a:p>
          <a:p>
            <a:pPr marL="80010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r-Latn-CS" sz="1600" dirty="0">
              <a:latin typeface="+mj-lt"/>
            </a:endParaRPr>
          </a:p>
          <a:p>
            <a:pPr marL="800100" indent="-392113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sr-Latn-CS" sz="2700" b="1" dirty="0">
                <a:latin typeface="+mj-lt"/>
              </a:rPr>
              <a:t>Nezavisne promenljive: </a:t>
            </a:r>
          </a:p>
          <a:p>
            <a:pPr marL="750888" indent="-4079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sr-Latn-CS" sz="2700" dirty="0">
                <a:latin typeface="+mj-lt"/>
              </a:rPr>
              <a:t>Promenljive radnog zadatka (tempo rada, dužina ciklusa rad - odmor...).</a:t>
            </a:r>
          </a:p>
          <a:p>
            <a:pPr marL="750888" indent="-4079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sr-Latn-CS" sz="2700" dirty="0">
                <a:latin typeface="+mj-lt"/>
              </a:rPr>
              <a:t>Promenljive okoline (buka, osvetljenje, temperatura...)</a:t>
            </a:r>
          </a:p>
          <a:p>
            <a:pPr marL="750888" indent="-4079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sr-Latn-CS" sz="2700" dirty="0">
                <a:latin typeface="+mj-lt"/>
              </a:rPr>
              <a:t>Promenljive ispitanika (starost, visina, težina...).</a:t>
            </a:r>
            <a:endParaRPr lang="en-US" sz="2700" dirty="0">
              <a:latin typeface="+mj-lt"/>
            </a:endParaRPr>
          </a:p>
          <a:p>
            <a:pPr marL="34290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endParaRPr lang="sr-Latn-CS" sz="2700" dirty="0">
              <a:latin typeface="+mj-lt"/>
            </a:endParaRPr>
          </a:p>
          <a:p>
            <a:pPr marL="800100" indent="-392113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+mj-lt"/>
              <a:buAutoNum type="arabicPeriod" startAt="2"/>
              <a:defRPr/>
            </a:pPr>
            <a:r>
              <a:rPr lang="sr-Latn-CS" sz="2700" b="1" dirty="0">
                <a:latin typeface="+mj-lt"/>
              </a:rPr>
              <a:t>Zavisne promenljive</a:t>
            </a:r>
            <a:r>
              <a:rPr lang="en-US" sz="2700" b="1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koje</a:t>
            </a:r>
            <a:r>
              <a:rPr lang="en-US" sz="2700" b="1" dirty="0">
                <a:latin typeface="+mj-lt"/>
              </a:rPr>
              <a:t> </a:t>
            </a:r>
            <a:r>
              <a:rPr lang="sr-Latn-CS" sz="2700" dirty="0">
                <a:latin typeface="+mj-lt"/>
              </a:rPr>
              <a:t>predstavljaju neku meru mogućeg delovanja nezavisne promenljive na način izvršenja zadatka (npr. vreme reakcije čoveka).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820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sr-Latn-CS" sz="2800" b="1" dirty="0">
                <a:latin typeface="+mj-lt"/>
              </a:rPr>
              <a:t>B) Izbor uzorka ispitanika</a:t>
            </a:r>
          </a:p>
          <a:p>
            <a:pPr marL="522288" algn="just">
              <a:defRPr/>
            </a:pPr>
            <a:r>
              <a:rPr lang="sr-Latn-CS" sz="2700" dirty="0">
                <a:latin typeface="+mj-lt"/>
              </a:rPr>
              <a:t>Uzorak mora biti reprezentativan, tj. dovoljno veliki i izabran na slučajan način. </a:t>
            </a:r>
          </a:p>
          <a:p>
            <a:pPr marL="522288" indent="-407988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sr-Latn-CS" sz="2700" b="1" dirty="0">
                <a:latin typeface="+mj-lt"/>
              </a:rPr>
              <a:t>Slučajni uzorak</a:t>
            </a:r>
            <a:r>
              <a:rPr lang="sr-Latn-CS" sz="2700" dirty="0">
                <a:latin typeface="+mj-lt"/>
              </a:rPr>
              <a:t> </a:t>
            </a:r>
            <a:r>
              <a:rPr lang="en-US" sz="2700" dirty="0">
                <a:latin typeface="+mj-lt"/>
              </a:rPr>
              <a:t>-</a:t>
            </a:r>
            <a:r>
              <a:rPr lang="sr-Latn-CS" sz="2700" dirty="0">
                <a:latin typeface="+mj-lt"/>
              </a:rPr>
              <a:t> onaj u kome svaki element ima istu verovatnoću da bude izabran. Slučajni uzorci jedini  imaju poznatu raspodelu, uglavnom normalnu. </a:t>
            </a:r>
          </a:p>
          <a:p>
            <a:pPr marL="522288" indent="-407988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sr-Latn-CS" sz="2700" dirty="0">
                <a:latin typeface="+mj-lt"/>
              </a:rPr>
              <a:t>U praksi se može primeniti i </a:t>
            </a:r>
            <a:r>
              <a:rPr lang="sr-Latn-CS" sz="2700" b="1" dirty="0">
                <a:latin typeface="+mj-lt"/>
              </a:rPr>
              <a:t>sistematski uzorak</a:t>
            </a:r>
            <a:r>
              <a:rPr lang="en-US" sz="2700" b="1" dirty="0">
                <a:latin typeface="+mj-lt"/>
              </a:rPr>
              <a:t> - </a:t>
            </a:r>
            <a:r>
              <a:rPr lang="sr-Latn-CS" sz="2700" b="1" dirty="0">
                <a:latin typeface="+mj-lt"/>
              </a:rPr>
              <a:t> </a:t>
            </a:r>
          </a:p>
          <a:p>
            <a:pPr marL="522288" indent="-407988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20000"/>
              <a:defRPr/>
            </a:pPr>
            <a:r>
              <a:rPr lang="sr-Latn-CS" sz="2700" dirty="0">
                <a:latin typeface="+mj-lt"/>
              </a:rPr>
              <a:t>   </a:t>
            </a:r>
            <a:r>
              <a:rPr lang="en-US" sz="2700" dirty="0">
                <a:latin typeface="+mj-lt"/>
              </a:rPr>
              <a:t> </a:t>
            </a:r>
            <a:r>
              <a:rPr lang="x-none" sz="2700" dirty="0">
                <a:latin typeface="+mj-lt"/>
              </a:rPr>
              <a:t>	</a:t>
            </a:r>
            <a:r>
              <a:rPr lang="sr-Latn-CS" sz="2700" dirty="0">
                <a:latin typeface="+mj-lt"/>
              </a:rPr>
              <a:t>Prema nekom popisu (npr. ljudi prema azbučnom redu) izabere se jedan, slučajnim izborom, a nakon toga se bira svaki n-ti član. </a:t>
            </a:r>
          </a:p>
          <a:p>
            <a:pPr marL="522288" indent="-407988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sr-Latn-CS" sz="2700" b="1" dirty="0">
                <a:latin typeface="+mj-lt"/>
              </a:rPr>
              <a:t>Stratifikovan/slojevit uzorak </a:t>
            </a:r>
            <a:r>
              <a:rPr lang="en-US" sz="2700" b="1" dirty="0">
                <a:latin typeface="+mj-lt"/>
              </a:rPr>
              <a:t>-</a:t>
            </a:r>
            <a:r>
              <a:rPr lang="sr-Latn-CS" sz="2700" b="1" dirty="0">
                <a:latin typeface="+mj-lt"/>
              </a:rPr>
              <a:t> </a:t>
            </a:r>
            <a:r>
              <a:rPr lang="sr-Latn-CS" sz="2700" dirty="0">
                <a:latin typeface="+mj-lt"/>
              </a:rPr>
              <a:t>Elementi se podele u grupe/slojeve prema nekim karakteristikama, pa se iz svake grupe uzima slučajni uzorak. Reprezentativnost uzorka je često bolja nego kod slučajnog uzorka.   </a:t>
            </a:r>
            <a:endParaRPr lang="en-US" sz="27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8229600" cy="6570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sr-Latn-CS" sz="2800" b="1" dirty="0">
                <a:latin typeface="Calibri" pitchFamily="34" charset="0"/>
              </a:rPr>
              <a:t>C) Analiza podataka</a:t>
            </a:r>
          </a:p>
          <a:p>
            <a:pPr marL="358775" algn="just">
              <a:spcAft>
                <a:spcPts val="300"/>
              </a:spcAft>
              <a:defRPr/>
            </a:pPr>
            <a:r>
              <a:rPr lang="sr-Latn-CS" sz="2700" dirty="0">
                <a:latin typeface="Calibri" pitchFamily="34" charset="0"/>
              </a:rPr>
              <a:t>Nakon faze prikupljanja, sređivanja, grupisanja i prikazivanja podataka</a:t>
            </a:r>
            <a:r>
              <a:rPr lang="en-US" sz="2700" dirty="0">
                <a:latin typeface="Calibri" pitchFamily="34" charset="0"/>
              </a:rPr>
              <a:t>,</a:t>
            </a:r>
            <a:r>
              <a:rPr lang="sr-Latn-CS" sz="2700" dirty="0">
                <a:latin typeface="Calibri" pitchFamily="34" charset="0"/>
              </a:rPr>
              <a:t> određuju se statistički parametri da bi se svela masa podataka. </a:t>
            </a:r>
          </a:p>
          <a:p>
            <a:pPr marL="358775" algn="just">
              <a:spcAft>
                <a:spcPts val="300"/>
              </a:spcAft>
              <a:defRPr/>
            </a:pPr>
            <a:r>
              <a:rPr lang="sr-Latn-CS" sz="2700" dirty="0">
                <a:latin typeface="Calibri" pitchFamily="34" charset="0"/>
              </a:rPr>
              <a:t>Značajan podatak je </a:t>
            </a:r>
            <a:r>
              <a:rPr lang="sr-Latn-CS" sz="2700" b="1" dirty="0">
                <a:latin typeface="Calibri" pitchFamily="34" charset="0"/>
              </a:rPr>
              <a:t>srednja vrednost </a:t>
            </a:r>
            <a:r>
              <a:rPr lang="sr-Latn-CS" sz="2700" dirty="0">
                <a:latin typeface="Calibri" pitchFamily="34" charset="0"/>
              </a:rPr>
              <a:t>ili mera centralne tendencije. </a:t>
            </a:r>
          </a:p>
          <a:p>
            <a:pPr marL="358775" algn="just">
              <a:spcAft>
                <a:spcPts val="300"/>
              </a:spcAft>
              <a:defRPr/>
            </a:pPr>
            <a:r>
              <a:rPr lang="sr-Latn-CS" sz="2700" dirty="0">
                <a:latin typeface="Calibri" pitchFamily="34" charset="0"/>
              </a:rPr>
              <a:t>Prema načinu određivanja srednje vrednosti se dele na: </a:t>
            </a:r>
          </a:p>
          <a:p>
            <a:pPr marL="358775" indent="-358775" algn="just">
              <a:spcAft>
                <a:spcPts val="300"/>
              </a:spcAft>
              <a:buClr>
                <a:srgbClr val="382971"/>
              </a:buClr>
              <a:buSzPct val="110000"/>
              <a:buFont typeface="Wingdings" pitchFamily="2" charset="2"/>
              <a:buChar char="§"/>
              <a:defRPr/>
            </a:pPr>
            <a:r>
              <a:rPr lang="sr-Latn-C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Srednje vrednosti koje se određuju matematički </a:t>
            </a:r>
            <a:r>
              <a:rPr lang="sr-Latn-CS" sz="2700" dirty="0">
                <a:latin typeface="Calibri" pitchFamily="34" charset="0"/>
              </a:rPr>
              <a:t>tj. Izračunavanjem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sr-Latn-CS" sz="2700" dirty="0">
                <a:latin typeface="Calibri" pitchFamily="34" charset="0"/>
              </a:rPr>
              <a:t>-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sr-Latn-CS" sz="2700" i="1" dirty="0">
                <a:latin typeface="Calibri" pitchFamily="34" charset="0"/>
              </a:rPr>
              <a:t>aritmetička, geometrijska ili harmonijska sredina  </a:t>
            </a:r>
            <a:r>
              <a:rPr lang="sr-Latn-CS" sz="2700" dirty="0">
                <a:latin typeface="Calibri" pitchFamily="34" charset="0"/>
              </a:rPr>
              <a:t>i </a:t>
            </a:r>
          </a:p>
          <a:p>
            <a:pPr marL="358775" indent="-358775" algn="just">
              <a:spcAft>
                <a:spcPts val="300"/>
              </a:spcAft>
              <a:buClr>
                <a:srgbClr val="382971"/>
              </a:buClr>
              <a:buSzPct val="110000"/>
              <a:buFont typeface="Wingdings" pitchFamily="2" charset="2"/>
              <a:buChar char="§"/>
              <a:defRPr/>
            </a:pPr>
            <a:r>
              <a:rPr lang="sr-Latn-C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Srednje vrednosti koje se određuju po položaju </a:t>
            </a:r>
            <a:r>
              <a:rPr lang="sr-Latn-CS" sz="2700" dirty="0">
                <a:latin typeface="Calibri" pitchFamily="34" charset="0"/>
              </a:rPr>
              <a:t>u statističkom nizu - </a:t>
            </a:r>
            <a:r>
              <a:rPr lang="sr-Latn-CS" sz="2700" i="1" dirty="0">
                <a:latin typeface="Calibri" pitchFamily="34" charset="0"/>
              </a:rPr>
              <a:t>pozicione srednje vrednosti (medijana-centralna vrednost, mod-vrednost najveće frekvencije).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5344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sr-Latn-CS" sz="2800" b="1" dirty="0">
                <a:latin typeface="Calibri" pitchFamily="34" charset="0"/>
              </a:rPr>
              <a:t>D) Standardna devijacija</a:t>
            </a:r>
          </a:p>
          <a:p>
            <a:pPr marL="542925" algn="just">
              <a:spcAft>
                <a:spcPts val="600"/>
              </a:spcAft>
              <a:defRPr/>
            </a:pPr>
            <a:r>
              <a:rPr lang="sr-Latn-CS" sz="2800" dirty="0">
                <a:latin typeface="Calibri" pitchFamily="34" charset="0"/>
              </a:rPr>
              <a:t>Potrebno je znati kako i koliko se rezultati grupišu oko srednje vrednosti da bismo procenili da li je dobijena aritmetička sredina dobar reprezent rezultata. </a:t>
            </a:r>
          </a:p>
          <a:p>
            <a:pPr marL="542925" indent="-271463" algn="just">
              <a:spcAft>
                <a:spcPts val="600"/>
              </a:spcAft>
              <a:buClr>
                <a:srgbClr val="382971"/>
              </a:buClr>
              <a:buFont typeface="Wingdings" pitchFamily="2" charset="2"/>
              <a:buChar char="§"/>
              <a:defRPr/>
            </a:pPr>
            <a:r>
              <a:rPr lang="sr-Latn-CS" sz="2800" b="1" dirty="0">
                <a:latin typeface="Calibri" pitchFamily="34" charset="0"/>
              </a:rPr>
              <a:t>Raspon</a:t>
            </a:r>
            <a:r>
              <a:rPr lang="sr-Latn-CS" sz="2800" dirty="0">
                <a:latin typeface="Calibri" pitchFamily="34" charset="0"/>
              </a:rPr>
              <a:t> tj. razlika između najvećeg i najmanjeg rezultata je najjednostavnija, ali najnetačnija mera grupisanja rezultata.</a:t>
            </a:r>
            <a:endParaRPr lang="en-US" sz="2800" dirty="0">
              <a:latin typeface="Calibri" pitchFamily="34" charset="0"/>
            </a:endParaRPr>
          </a:p>
          <a:p>
            <a:pPr marL="542925" indent="-271463" algn="just">
              <a:spcAft>
                <a:spcPts val="600"/>
              </a:spcAft>
              <a:buClr>
                <a:srgbClr val="382971"/>
              </a:buClr>
              <a:buFont typeface="Wingdings" pitchFamily="2" charset="2"/>
              <a:buChar char="§"/>
              <a:defRPr/>
            </a:pPr>
            <a:r>
              <a:rPr lang="sr-Latn-CS" sz="2800" b="1" dirty="0">
                <a:latin typeface="Calibri" pitchFamily="34" charset="0"/>
              </a:rPr>
              <a:t>Varijansa</a:t>
            </a:r>
            <a:r>
              <a:rPr lang="sr-Latn-CS" sz="2800" dirty="0">
                <a:latin typeface="Calibri" pitchFamily="34" charset="0"/>
              </a:rPr>
              <a:t> je aritmetička sredina kvadrata odstupanja.</a:t>
            </a:r>
            <a:endParaRPr lang="en-US" sz="2800" dirty="0">
              <a:latin typeface="Calibri" pitchFamily="34" charset="0"/>
            </a:endParaRPr>
          </a:p>
          <a:p>
            <a:pPr marL="542925" indent="-271463" algn="just">
              <a:spcAft>
                <a:spcPts val="600"/>
              </a:spcAft>
              <a:buClr>
                <a:srgbClr val="382971"/>
              </a:buClr>
              <a:buFont typeface="Wingdings" pitchFamily="2" charset="2"/>
              <a:buChar char="§"/>
              <a:defRPr/>
            </a:pPr>
            <a:r>
              <a:rPr lang="sr-Latn-CS" sz="2800" b="1" dirty="0">
                <a:latin typeface="Calibri" pitchFamily="34" charset="0"/>
              </a:rPr>
              <a:t>Standardna devijacija  </a:t>
            </a:r>
            <a:r>
              <a:rPr lang="sr-Latn-CS" sz="2800" dirty="0">
                <a:latin typeface="Calibri" pitchFamily="34" charset="0"/>
              </a:rPr>
              <a:t>je kvadratni koren iz varijanse. Pokazuje standardna odstupanja vrednosti članova serije od sopstvene aritmetičke sredine, najtačnija je.</a:t>
            </a:r>
          </a:p>
          <a:p>
            <a:pPr>
              <a:spcAft>
                <a:spcPts val="1200"/>
              </a:spcAft>
              <a:defRPr/>
            </a:pPr>
            <a:r>
              <a:rPr lang="sr-Latn-CS" sz="2800" dirty="0">
                <a:latin typeface="Calibri" pitchFamily="34" charset="0"/>
              </a:rPr>
              <a:t>     </a:t>
            </a:r>
          </a:p>
          <a:p>
            <a:pPr>
              <a:spcAft>
                <a:spcPts val="1200"/>
              </a:spcAft>
              <a:defRPr/>
            </a:pPr>
            <a:endParaRPr lang="sr-Latn-CS" sz="2800" dirty="0">
              <a:latin typeface="Calibri" pitchFamily="34" charset="0"/>
            </a:endParaRP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44513"/>
              </p:ext>
            </p:extLst>
          </p:nvPr>
        </p:nvGraphicFramePr>
        <p:xfrm>
          <a:off x="3505200" y="5334000"/>
          <a:ext cx="239330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660400" progId="Equation.3">
                  <p:embed/>
                </p:oleObj>
              </mc:Choice>
              <mc:Fallback>
                <p:oleObj name="Equation" r:id="rId2" imgW="12192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239330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8382000" cy="5929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sr-Latn-CS" sz="2800" b="1" dirty="0">
                <a:latin typeface="Calibri" pitchFamily="34" charset="0"/>
              </a:rPr>
              <a:t>E) Korelacija</a:t>
            </a:r>
            <a:endParaRPr lang="en-US" sz="2800" b="1" dirty="0">
              <a:latin typeface="Calibri" pitchFamily="34" charset="0"/>
            </a:endParaRPr>
          </a:p>
          <a:p>
            <a:pPr algn="ctr">
              <a:spcAft>
                <a:spcPts val="1200"/>
              </a:spcAft>
              <a:defRPr/>
            </a:pPr>
            <a:endParaRPr lang="sr-Latn-CS" sz="2400" b="1" dirty="0">
              <a:latin typeface="Calibri" pitchFamily="34" charset="0"/>
            </a:endParaRPr>
          </a:p>
          <a:p>
            <a:pPr marL="542925" algn="just">
              <a:spcAft>
                <a:spcPts val="1200"/>
              </a:spcAft>
              <a:buClr>
                <a:srgbClr val="382971"/>
              </a:buClr>
              <a:buSzPct val="107000"/>
              <a:defRPr/>
            </a:pPr>
            <a:r>
              <a:rPr lang="sr-Latn-CS" sz="2800" dirty="0">
                <a:latin typeface="Calibri" pitchFamily="34" charset="0"/>
              </a:rPr>
              <a:t>Kada su 2 pojave međusobno zavisne onda kažemo da postoji korelacija. Npr. postoji veza između  starosti i povišenog krvnog pritiska, ekonomskog statusa i zdravstvenog stanja...</a:t>
            </a:r>
            <a:endParaRPr lang="en-US" sz="2800" dirty="0">
              <a:latin typeface="Calibri" pitchFamily="34" charset="0"/>
            </a:endParaRPr>
          </a:p>
          <a:p>
            <a:pPr marL="542925" algn="just">
              <a:spcAft>
                <a:spcPts val="1200"/>
              </a:spcAft>
              <a:buClr>
                <a:srgbClr val="382971"/>
              </a:buClr>
              <a:buSzPct val="107000"/>
              <a:defRPr/>
            </a:pPr>
            <a:r>
              <a:rPr lang="en-US" sz="2800" dirty="0" err="1">
                <a:latin typeface="Calibri" pitchFamily="34" charset="0"/>
              </a:rPr>
              <a:t>Tu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vezu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izražavamo stepenom korelacije, tj. </a:t>
            </a:r>
            <a:r>
              <a:rPr lang="sr-Latn-CS" sz="2800" b="1" dirty="0">
                <a:latin typeface="Calibri" pitchFamily="34" charset="0"/>
              </a:rPr>
              <a:t>koeficijentom korelacije. </a:t>
            </a:r>
          </a:p>
          <a:p>
            <a:pPr marL="542925" indent="-271463" algn="just">
              <a:spcAft>
                <a:spcPts val="400"/>
              </a:spcAft>
              <a:buClr>
                <a:srgbClr val="382971"/>
              </a:buClr>
              <a:buSzPct val="107000"/>
              <a:buFont typeface="Arial" charset="0"/>
              <a:buChar char="•"/>
              <a:defRPr/>
            </a:pPr>
            <a:r>
              <a:rPr lang="sr-Latn-CS" sz="2800" dirty="0">
                <a:latin typeface="Calibri" pitchFamily="34" charset="0"/>
              </a:rPr>
              <a:t>Koeficijent korelacije se kreće u granicama -1 do +1. </a:t>
            </a:r>
          </a:p>
          <a:p>
            <a:pPr marL="542925" indent="-271463" algn="just">
              <a:spcAft>
                <a:spcPts val="400"/>
              </a:spcAft>
              <a:buClr>
                <a:srgbClr val="382971"/>
              </a:buClr>
              <a:buSzPct val="107000"/>
              <a:buFont typeface="Arial" charset="0"/>
              <a:buChar char="•"/>
              <a:defRPr/>
            </a:pPr>
            <a:r>
              <a:rPr lang="sr-Latn-CS" sz="2800" dirty="0">
                <a:latin typeface="Calibri" pitchFamily="34" charset="0"/>
              </a:rPr>
              <a:t>Znak + pokazuje da promenjljive zajedno rastu (npr. visina i težina), dok znak – označava da jedna raste, a druga opada.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71600"/>
            <a:ext cx="8382000" cy="3426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6588" indent="-407988" algn="just">
              <a:spcAft>
                <a:spcPts val="1200"/>
              </a:spcAft>
              <a:buClr>
                <a:srgbClr val="382971"/>
              </a:buClr>
              <a:buSzPct val="107000"/>
              <a:buFont typeface="Arial" charset="0"/>
              <a:buChar char="•"/>
              <a:defRPr/>
            </a:pPr>
            <a:r>
              <a:rPr lang="sr-Latn-CS" sz="2800" dirty="0">
                <a:latin typeface="Calibri" pitchFamily="34" charset="0"/>
              </a:rPr>
              <a:t>Kada je koeficijent korelacije između</a:t>
            </a:r>
            <a:r>
              <a:rPr lang="en-US" sz="2800" dirty="0">
                <a:latin typeface="Calibri" pitchFamily="34" charset="0"/>
              </a:rPr>
              <a:t>:</a:t>
            </a:r>
          </a:p>
          <a:p>
            <a:pPr marL="636588" indent="-450850" algn="just">
              <a:lnSpc>
                <a:spcPct val="150000"/>
              </a:lnSpc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ü"/>
              <a:defRPr/>
            </a:pPr>
            <a:r>
              <a:rPr lang="sr-Latn-C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0-0,2 postoji niska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sr-Latn-C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neznatna povezanost;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36588" indent="-450850" algn="just">
              <a:lnSpc>
                <a:spcPct val="150000"/>
              </a:lnSpc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ü"/>
              <a:defRPr/>
            </a:pPr>
            <a:r>
              <a:rPr lang="sr-Latn-C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0,2-0,4 laka povezanost;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36588" indent="-450850" algn="just">
              <a:lnSpc>
                <a:spcPct val="150000"/>
              </a:lnSpc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ü"/>
              <a:defRPr/>
            </a:pPr>
            <a:r>
              <a:rPr lang="sr-Latn-C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0,4-0,7 značajna povezanost;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36588" indent="-450850" algn="just">
              <a:lnSpc>
                <a:spcPct val="150000"/>
              </a:lnSpc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ü"/>
              <a:defRPr/>
            </a:pPr>
            <a:r>
              <a:rPr lang="sr-Latn-C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0,7-1 visoka i vrlo visoka povezanost.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981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sr-Latn-CS" sz="2800" b="1" dirty="0">
                <a:latin typeface="+mj-lt"/>
              </a:rPr>
              <a:t>F) Centili</a:t>
            </a:r>
          </a:p>
          <a:p>
            <a:pPr marL="750888" algn="just">
              <a:spcAft>
                <a:spcPts val="1200"/>
              </a:spcAft>
              <a:defRPr/>
            </a:pPr>
            <a:r>
              <a:rPr lang="sr-Latn-CS" sz="2800" dirty="0">
                <a:latin typeface="+mj-lt"/>
              </a:rPr>
              <a:t>Ergonomski podaci imaju osobinu normalne raspodele, tj. tendenciju grupisanja i ravnomernog rasipanja oko srednje vrednosti. </a:t>
            </a:r>
            <a:endParaRPr lang="sr-Latn-CS" sz="2800" dirty="0"/>
          </a:p>
        </p:txBody>
      </p:sp>
      <p:pic>
        <p:nvPicPr>
          <p:cNvPr id="30723" name="Picture 2" descr="G:\Antro kvantifikacija_files\gau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8035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5486400"/>
          </a:xfrm>
        </p:spPr>
        <p:txBody>
          <a:bodyPr/>
          <a:lstStyle/>
          <a:p>
            <a:pPr marL="522288" indent="-522288" algn="just" eaLnBrk="1" hangingPunct="1">
              <a:spcBef>
                <a:spcPts val="1200"/>
              </a:spcBef>
              <a:buClr>
                <a:srgbClr val="382971"/>
              </a:buClr>
              <a:buSzPct val="115000"/>
              <a:buFont typeface="Wingdings" pitchFamily="2" charset="2"/>
              <a:buChar char="§"/>
            </a:pPr>
            <a:r>
              <a:rPr lang="sr-Latn-CS" sz="2800" dirty="0">
                <a:latin typeface="Calibri" pitchFamily="34" charset="0"/>
              </a:rPr>
              <a:t>U drugoj polovini ’60-ih godina </a:t>
            </a:r>
            <a:r>
              <a:rPr lang="en-US" sz="2800" dirty="0">
                <a:latin typeface="Calibri" pitchFamily="34" charset="0"/>
              </a:rPr>
              <a:t>pro</a:t>
            </a:r>
            <a:r>
              <a:rPr lang="sr-Latn-CS" sz="2800" dirty="0">
                <a:latin typeface="Calibri" pitchFamily="34" charset="0"/>
              </a:rPr>
              <a:t>šlog veka javlja se </a:t>
            </a:r>
            <a:r>
              <a:rPr lang="sr-Latn-CS" sz="2800" b="1" dirty="0">
                <a:latin typeface="Calibri" pitchFamily="34" charset="0"/>
              </a:rPr>
              <a:t>projektivni pristup</a:t>
            </a:r>
            <a:r>
              <a:rPr lang="sr-Latn-CS" sz="2800" dirty="0">
                <a:latin typeface="Calibri" pitchFamily="34" charset="0"/>
              </a:rPr>
              <a:t> (Lomov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- ergonomija kao psihološka nauka)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- uvodi pojam “projektovanja ljudske delatnosti” kao jedan od osnovnih zadataka ergonomije.</a:t>
            </a:r>
            <a:r>
              <a:rPr lang="en-US" sz="2800" dirty="0">
                <a:latin typeface="Calibri" pitchFamily="34" charset="0"/>
              </a:rPr>
              <a:t> </a:t>
            </a:r>
            <a:endParaRPr lang="sr-Latn-CS" sz="2800" dirty="0">
              <a:latin typeface="Calibri" pitchFamily="34" charset="0"/>
            </a:endParaRPr>
          </a:p>
          <a:p>
            <a:pPr marL="522288" indent="-522288" algn="just" eaLnBrk="1" hangingPunct="1">
              <a:spcBef>
                <a:spcPts val="1200"/>
              </a:spcBef>
              <a:buClr>
                <a:srgbClr val="382971"/>
              </a:buClr>
              <a:buSzPct val="115000"/>
              <a:buFont typeface="Wingdings 2" pitchFamily="18" charset="2"/>
              <a:buNone/>
            </a:pPr>
            <a:r>
              <a:rPr lang="en-US" sz="2800" dirty="0">
                <a:latin typeface="Calibri" pitchFamily="34" charset="0"/>
              </a:rPr>
              <a:t>      Ova </a:t>
            </a:r>
            <a:r>
              <a:rPr lang="en-US" sz="2800" dirty="0" err="1">
                <a:latin typeface="Calibri" pitchFamily="34" charset="0"/>
              </a:rPr>
              <a:t>koncepcija</a:t>
            </a:r>
            <a:r>
              <a:rPr lang="en-US" sz="2800" dirty="0">
                <a:latin typeface="Calibri" pitchFamily="34" charset="0"/>
              </a:rPr>
              <a:t> se </a:t>
            </a:r>
            <a:r>
              <a:rPr lang="en-US" sz="2800" dirty="0" err="1">
                <a:latin typeface="Calibri" pitchFamily="34" charset="0"/>
              </a:rPr>
              <a:t>bazira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na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antropocentri</a:t>
            </a:r>
            <a:r>
              <a:rPr lang="sr-Latn-CS" sz="2800" dirty="0">
                <a:latin typeface="Calibri" pitchFamily="34" charset="0"/>
              </a:rPr>
              <a:t>č</a:t>
            </a:r>
            <a:r>
              <a:rPr lang="en-US" sz="2800" dirty="0" err="1">
                <a:latin typeface="Calibri" pitchFamily="34" charset="0"/>
              </a:rPr>
              <a:t>nim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osnovama</a:t>
            </a:r>
            <a:r>
              <a:rPr lang="en-US" sz="2800" dirty="0">
                <a:latin typeface="Calibri" pitchFamily="34" charset="0"/>
              </a:rPr>
              <a:t>.</a:t>
            </a:r>
            <a:endParaRPr lang="sr-Latn-CS" sz="2800" dirty="0">
              <a:latin typeface="Calibri" pitchFamily="34" charset="0"/>
            </a:endParaRPr>
          </a:p>
          <a:p>
            <a:pPr marL="522288" indent="-522288" algn="just" eaLnBrk="1" hangingPunct="1">
              <a:spcBef>
                <a:spcPts val="1800"/>
              </a:spcBef>
              <a:buClr>
                <a:srgbClr val="382971"/>
              </a:buClr>
              <a:buSzPct val="115000"/>
              <a:buFont typeface="Wingdings" pitchFamily="2" charset="2"/>
              <a:buChar char="§"/>
            </a:pPr>
            <a:r>
              <a:rPr lang="sr-Latn-CS" sz="2800" dirty="0">
                <a:latin typeface="Calibri" pitchFamily="34" charset="0"/>
              </a:rPr>
              <a:t>Koncepcija </a:t>
            </a:r>
            <a:r>
              <a:rPr lang="sr-Latn-CS" sz="2800" b="1" dirty="0">
                <a:latin typeface="Calibri" pitchFamily="34" charset="0"/>
              </a:rPr>
              <a:t>Sistema aktivnosti </a:t>
            </a:r>
            <a:r>
              <a:rPr lang="en-US" sz="2800" dirty="0">
                <a:latin typeface="Calibri" pitchFamily="34" charset="0"/>
              </a:rPr>
              <a:t>‘</a:t>
            </a:r>
            <a:r>
              <a:rPr lang="sr-Latn-CS" sz="2800" dirty="0">
                <a:latin typeface="Calibri" pitchFamily="34" charset="0"/>
              </a:rPr>
              <a:t>69–</a:t>
            </a:r>
            <a:r>
              <a:rPr lang="en-US" sz="2800" dirty="0">
                <a:latin typeface="Calibri" pitchFamily="34" charset="0"/>
              </a:rPr>
              <a:t>‘</a:t>
            </a:r>
            <a:r>
              <a:rPr lang="sr-Latn-CS" sz="2800" dirty="0">
                <a:latin typeface="Calibri" pitchFamily="34" charset="0"/>
              </a:rPr>
              <a:t>71.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god</a:t>
            </a:r>
            <a:r>
              <a:rPr lang="en-US" sz="2800" dirty="0" err="1">
                <a:latin typeface="Calibri" pitchFamily="34" charset="0"/>
              </a:rPr>
              <a:t>ina</a:t>
            </a:r>
            <a:r>
              <a:rPr lang="sr-Latn-C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pro</a:t>
            </a:r>
            <a:r>
              <a:rPr lang="sr-Latn-CS" sz="2800" dirty="0">
                <a:latin typeface="Calibri" pitchFamily="34" charset="0"/>
              </a:rPr>
              <a:t>šlog veka (ergonomija kao tehnička disciplina, ne podržava podelu funkcija između čoveka i mašine, već samo aktivnosti koje čovek i mašina ostvaruju zajedno). </a:t>
            </a:r>
            <a:endParaRPr lang="en-US" sz="2800" dirty="0">
              <a:latin typeface="Calibri" pitchFamily="34" charset="0"/>
            </a:endParaRPr>
          </a:p>
          <a:p>
            <a:pPr marL="522288" indent="-522288" algn="just" eaLnBrk="1" hangingPunct="1">
              <a:spcBef>
                <a:spcPts val="1200"/>
              </a:spcBef>
              <a:buClr>
                <a:srgbClr val="382971"/>
              </a:buClr>
              <a:buSzPct val="115000"/>
              <a:buFont typeface="Wingdings" pitchFamily="2" charset="2"/>
              <a:buChar char="§"/>
            </a:pPr>
            <a:endParaRPr lang="sr-Latn-CS" sz="27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8229600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spcAft>
                <a:spcPts val="1200"/>
              </a:spcAft>
              <a:buClr>
                <a:srgbClr val="543466"/>
              </a:buClr>
              <a:buSzPct val="120000"/>
              <a:buFont typeface="Wingdings" pitchFamily="2" charset="2"/>
              <a:buChar char="§"/>
              <a:defRPr/>
            </a:pPr>
            <a:r>
              <a:rPr lang="sr-Latn-CS" sz="2800" b="1" dirty="0">
                <a:latin typeface="Calibri" pitchFamily="34" charset="0"/>
              </a:rPr>
              <a:t>Centil </a:t>
            </a:r>
            <a:r>
              <a:rPr lang="sr-Latn-CS" sz="2800" dirty="0">
                <a:latin typeface="Calibri" pitchFamily="34" charset="0"/>
              </a:rPr>
              <a:t>predstavlja procenat populacije koji sigurno ima manju vrednost od one vrednosti koja pripada datom centilu. </a:t>
            </a:r>
          </a:p>
          <a:p>
            <a:pPr marL="571500" indent="-571500" algn="just">
              <a:spcAft>
                <a:spcPts val="1200"/>
              </a:spcAft>
              <a:buClr>
                <a:srgbClr val="543466"/>
              </a:buClr>
              <a:buFont typeface="Wingdings" pitchFamily="2" charset="2"/>
              <a:buChar char="ü"/>
              <a:defRPr/>
            </a:pPr>
            <a:r>
              <a:rPr lang="sr-Latn-CS" sz="2800" dirty="0">
                <a:latin typeface="Calibri" pitchFamily="34" charset="0"/>
              </a:rPr>
              <a:t>Najčešće se koriste tzv. </a:t>
            </a:r>
            <a:r>
              <a:rPr lang="sr-Latn-CS" sz="2800" b="1" dirty="0">
                <a:latin typeface="Calibri" pitchFamily="34" charset="0"/>
              </a:rPr>
              <a:t>centili praga</a:t>
            </a:r>
            <a:r>
              <a:rPr lang="sr-Latn-CS" sz="2800" dirty="0">
                <a:latin typeface="Calibri" pitchFamily="34" charset="0"/>
              </a:rPr>
              <a:t>, 5-ti, 50-ti i 95-ti centil.  </a:t>
            </a:r>
          </a:p>
          <a:p>
            <a:pPr marL="571500" indent="-571500" algn="just">
              <a:spcAft>
                <a:spcPts val="1200"/>
              </a:spcAft>
              <a:buClr>
                <a:srgbClr val="543466"/>
              </a:buClr>
              <a:buFont typeface="Wingdings" pitchFamily="2" charset="2"/>
              <a:buChar char="ü"/>
              <a:defRPr/>
            </a:pPr>
            <a:r>
              <a:rPr lang="sr-Latn-CS" sz="2800" dirty="0">
                <a:latin typeface="Calibri" pitchFamily="34" charset="0"/>
              </a:rPr>
              <a:t>Bilo koji centil se može izračunati pomoću formule:</a:t>
            </a:r>
          </a:p>
          <a:p>
            <a:pPr marL="571500" indent="-571500">
              <a:spcAft>
                <a:spcPts val="1200"/>
              </a:spcAft>
              <a:defRPr/>
            </a:pPr>
            <a:endParaRPr lang="sr-Latn-CS" sz="2800" dirty="0">
              <a:latin typeface="Calibri" pitchFamily="34" charset="0"/>
            </a:endParaRPr>
          </a:p>
          <a:p>
            <a:pPr marL="571500" indent="-28575">
              <a:spcAft>
                <a:spcPts val="600"/>
              </a:spcAft>
              <a:defRPr/>
            </a:pPr>
            <a:endParaRPr lang="sr-Latn-CS" sz="2800" dirty="0">
              <a:latin typeface="Calibri" pitchFamily="34" charset="0"/>
            </a:endParaRPr>
          </a:p>
          <a:p>
            <a:pPr marL="571500" indent="-28575">
              <a:spcAft>
                <a:spcPts val="600"/>
              </a:spcAft>
              <a:defRPr/>
            </a:pPr>
            <a:r>
              <a:rPr lang="sr-Latn-CS" sz="2800" dirty="0">
                <a:latin typeface="Calibri" pitchFamily="34" charset="0"/>
              </a:rPr>
              <a:t>k</a:t>
            </a:r>
            <a:r>
              <a:rPr lang="sr-Latn-CS" sz="2400" baseline="-25000" dirty="0">
                <a:latin typeface="Calibri" pitchFamily="34" charset="0"/>
              </a:rPr>
              <a:t>x</a:t>
            </a:r>
            <a:r>
              <a:rPr lang="sr-Latn-CS" sz="2800" dirty="0">
                <a:latin typeface="Calibri" pitchFamily="34" charset="0"/>
              </a:rPr>
              <a:t> – koeficijent  koji odgovara određenom centilu</a:t>
            </a:r>
          </a:p>
          <a:p>
            <a:pPr marL="571500" indent="-28575">
              <a:spcAft>
                <a:spcPts val="600"/>
              </a:spcAft>
              <a:defRPr/>
            </a:pPr>
            <a:r>
              <a:rPr lang="el-GR" sz="2800" dirty="0">
                <a:latin typeface="Calibri" pitchFamily="34" charset="0"/>
              </a:rPr>
              <a:t>σ</a:t>
            </a:r>
            <a:r>
              <a:rPr lang="sr-Latn-CS" sz="2800" dirty="0">
                <a:latin typeface="Calibri" pitchFamily="34" charset="0"/>
              </a:rPr>
              <a:t> – standarna devijacija 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738940"/>
              </p:ext>
            </p:extLst>
          </p:nvPr>
        </p:nvGraphicFramePr>
        <p:xfrm>
          <a:off x="1914525" y="3810000"/>
          <a:ext cx="62055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20" imgH="228600" progId="Equation.3">
                  <p:embed/>
                </p:oleObj>
              </mc:Choice>
              <mc:Fallback>
                <p:oleObj name="Equation" r:id="rId2" imgW="1041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3810000"/>
                        <a:ext cx="62055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75357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543466"/>
              </a:buClr>
              <a:defRPr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CS" sz="2600" b="1" dirty="0">
                <a:latin typeface="Arial" panose="020B0604020202020204" pitchFamily="34" charset="0"/>
                <a:cs typeface="Arial" panose="020B0604020202020204" pitchFamily="34" charset="0"/>
              </a:rPr>
              <a:t>entili praga</a:t>
            </a:r>
            <a:r>
              <a:rPr lang="sr-Latn-C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sz="2600" b="1" dirty="0">
                <a:latin typeface="Arial" panose="020B0604020202020204" pitchFamily="34" charset="0"/>
                <a:cs typeface="Arial" panose="020B0604020202020204" pitchFamily="34" charset="0"/>
              </a:rPr>
              <a:t>5-ti</a:t>
            </a:r>
            <a:r>
              <a:rPr lang="sr-Latn-CS" sz="260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sr-Latn-CS" sz="2600" b="1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sr-Latn-CS" sz="2600" dirty="0">
                <a:latin typeface="Arial" panose="020B0604020202020204" pitchFamily="34" charset="0"/>
                <a:cs typeface="Arial" panose="020B0604020202020204" pitchFamily="34" charset="0"/>
              </a:rPr>
              <a:t>-ti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naj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češće koriste</a:t>
            </a:r>
            <a:r>
              <a:rPr lang="sr-Latn-C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543466"/>
              </a:buClr>
              <a:buFont typeface="Wingdings" pitchFamily="2" charset="2"/>
              <a:buChar char="ü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ko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centilu visine čoveka pripada vrednost od 160 cm, tada je sigurno 5 % populacije niže od ove vrednosti, a 95% više;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543466"/>
              </a:buClr>
              <a:buFont typeface="Wingdings" pitchFamily="2" charset="2"/>
              <a:buChar char="ü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ko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centilu dohvata ruku odgovara vrednost od 85 cm, tada samo 5% populacije ima veći dohvat, a 95% sigurno manji.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543466"/>
              </a:buClr>
              <a:buFont typeface="Wingdings" pitchFamily="2" charset="2"/>
              <a:buChar char="ü"/>
              <a:defRPr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Ako se, na primer, projektom traži da korisnik dohvati nešto, trebalo bi koristiti podatke za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centil.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600"/>
              </a:spcAft>
              <a:buClr>
                <a:srgbClr val="543466"/>
              </a:buClr>
              <a:buFont typeface="Wingdings" pitchFamily="2" charset="2"/>
              <a:buChar char="ü"/>
              <a:defRPr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Zavisno od prirode problema projektovanja, projektovani proizvod bi trebalo da zadovolji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centil, kako bi se najveći broj korisnika mogao njime udobno koristiti. </a:t>
            </a:r>
            <a:r>
              <a:rPr lang="sr-Latn-C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07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8F5DB-691B-4EDE-8814-CCD5A434680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2057400" y="2819400"/>
            <a:ext cx="62031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4800" b="1" dirty="0">
                <a:solidFill>
                  <a:schemeClr val="accent6">
                    <a:lumMod val="50000"/>
                  </a:schemeClr>
                </a:solidFill>
              </a:rPr>
              <a:t>HVALA NA PAŽNJI!!!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03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59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" decel="50000" autoRev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8" fill="hold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09600" y="381000"/>
            <a:ext cx="8229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2288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§"/>
              <a:defRPr/>
            </a:pPr>
            <a:r>
              <a:rPr lang="sr-Latn-CS" sz="2400" dirty="0">
                <a:latin typeface="Calibri" pitchFamily="34" charset="0"/>
              </a:rPr>
              <a:t>K</a:t>
            </a:r>
            <a:r>
              <a:rPr lang="en-US" sz="2400" dirty="0" err="1">
                <a:latin typeface="Calibri" pitchFamily="34" charset="0"/>
              </a:rPr>
              <a:t>oncepcija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kompleksnog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projektovanja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eksternih</a:t>
            </a:r>
            <a:r>
              <a:rPr lang="en-US" sz="2400" b="1" dirty="0">
                <a:latin typeface="Calibri" pitchFamily="34" charset="0"/>
              </a:rPr>
              <a:t> i </a:t>
            </a:r>
            <a:r>
              <a:rPr lang="en-US" sz="2400" b="1" dirty="0" err="1">
                <a:latin typeface="Calibri" pitchFamily="34" charset="0"/>
              </a:rPr>
              <a:t>internih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sredstava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aktivnosti</a:t>
            </a:r>
            <a:r>
              <a:rPr lang="sr-Latn-CS" sz="2400" b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- </a:t>
            </a:r>
            <a:r>
              <a:rPr lang="en-US" sz="2400" dirty="0" err="1">
                <a:latin typeface="Calibri" pitchFamily="34" charset="0"/>
              </a:rPr>
              <a:t>po</a:t>
            </a:r>
            <a:r>
              <a:rPr lang="sr-Latn-CS" sz="2400" dirty="0">
                <a:latin typeface="Calibri" pitchFamily="34" charset="0"/>
              </a:rPr>
              <a:t>četkom ’70-ih godina </a:t>
            </a:r>
            <a:r>
              <a:rPr lang="en-US" sz="2400" dirty="0">
                <a:latin typeface="Calibri" pitchFamily="34" charset="0"/>
              </a:rPr>
              <a:t>pro</a:t>
            </a:r>
            <a:r>
              <a:rPr lang="sr-Latn-CS" sz="2400" dirty="0">
                <a:latin typeface="Calibri" pitchFamily="34" charset="0"/>
              </a:rPr>
              <a:t>šlog veka . </a:t>
            </a:r>
            <a:endParaRPr lang="en-US" sz="2400" dirty="0">
              <a:latin typeface="Calibri" pitchFamily="34" charset="0"/>
            </a:endParaRPr>
          </a:p>
          <a:p>
            <a:pPr marL="522288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§"/>
              <a:defRPr/>
            </a:pPr>
            <a:r>
              <a:rPr lang="en-US" sz="2400" dirty="0">
                <a:latin typeface="Calibri" pitchFamily="34" charset="0"/>
              </a:rPr>
              <a:t>U</a:t>
            </a:r>
            <a:r>
              <a:rPr lang="sr-Latn-CS" sz="2400" dirty="0">
                <a:latin typeface="Calibri" pitchFamily="34" charset="0"/>
              </a:rPr>
              <a:t> </a:t>
            </a:r>
            <a:r>
              <a:rPr lang="sr-Latn-CS" sz="2400" u="sng" dirty="0">
                <a:latin typeface="Calibri" pitchFamily="34" charset="0"/>
              </a:rPr>
              <a:t>eksterna sredstva</a:t>
            </a:r>
            <a:r>
              <a:rPr lang="sr-Latn-CS" sz="2400" dirty="0">
                <a:latin typeface="Calibri" pitchFamily="34" charset="0"/>
              </a:rPr>
              <a:t> spadaju</a:t>
            </a:r>
            <a:r>
              <a:rPr lang="en-US" sz="2400" dirty="0">
                <a:latin typeface="Calibri" pitchFamily="34" charset="0"/>
              </a:rPr>
              <a:t>:</a:t>
            </a: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informacioni modeli,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kompjuterska tehnika,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algoritmi,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programi,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sredstva i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organi upravljanja. </a:t>
            </a:r>
            <a:endParaRPr lang="en-US" sz="2400" dirty="0">
              <a:latin typeface="Calibri" pitchFamily="34" charset="0"/>
            </a:endParaRPr>
          </a:p>
          <a:p>
            <a:pPr marL="522288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§"/>
              <a:defRPr/>
            </a:pPr>
            <a:r>
              <a:rPr lang="sr-Latn-CS" sz="2400" dirty="0">
                <a:latin typeface="Calibri" pitchFamily="34" charset="0"/>
              </a:rPr>
              <a:t>U </a:t>
            </a:r>
            <a:r>
              <a:rPr lang="sr-Latn-CS" sz="2400" u="sng" dirty="0">
                <a:latin typeface="Calibri" pitchFamily="34" charset="0"/>
              </a:rPr>
              <a:t>interna sredstva</a:t>
            </a:r>
            <a:r>
              <a:rPr lang="sr-Latn-CS" sz="2400" dirty="0">
                <a:latin typeface="Calibri" pitchFamily="34" charset="0"/>
              </a:rPr>
              <a:t> spadaju</a:t>
            </a:r>
            <a:r>
              <a:rPr lang="en-US" sz="2400" dirty="0">
                <a:latin typeface="Calibri" pitchFamily="34" charset="0"/>
              </a:rPr>
              <a:t>:</a:t>
            </a: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anose="05000000000000000000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konceptualni modeli,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anose="05000000000000000000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metode odlučivanja,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anose="05000000000000000000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navike, </a:t>
            </a:r>
            <a:endParaRPr lang="en-US" sz="2400" dirty="0">
              <a:latin typeface="Calibri" pitchFamily="34" charset="0"/>
            </a:endParaRPr>
          </a:p>
          <a:p>
            <a:pPr marL="979488" lvl="1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anose="05000000000000000000" pitchFamily="2" charset="2"/>
              <a:buChar char="Ø"/>
              <a:defRPr/>
            </a:pPr>
            <a:r>
              <a:rPr lang="sr-Latn-CS" sz="2400" dirty="0">
                <a:latin typeface="Calibri" pitchFamily="34" charset="0"/>
              </a:rPr>
              <a:t>upravljačka i izvršna dejstva.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8D13B-7EB5-4CEB-A4C1-79A45B823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9" t="8666" r="11257" b="18000"/>
          <a:stretch/>
        </p:blipFill>
        <p:spPr>
          <a:xfrm>
            <a:off x="5644932" y="1363039"/>
            <a:ext cx="2909455" cy="213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BD152-83F8-4989-8536-F076905F90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628" y="3900429"/>
            <a:ext cx="3063572" cy="2263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09600" y="762000"/>
            <a:ext cx="82296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2288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§"/>
              <a:defRPr/>
            </a:pPr>
            <a:r>
              <a:rPr lang="sr-Latn-CS" sz="2800" b="1" dirty="0">
                <a:latin typeface="Calibri" pitchFamily="34" charset="0"/>
              </a:rPr>
              <a:t>Jednakokomponentna koncepcija </a:t>
            </a:r>
            <a:r>
              <a:rPr lang="sr-Latn-CS" sz="2800" dirty="0">
                <a:latin typeface="Calibri" pitchFamily="34" charset="0"/>
              </a:rPr>
              <a:t>– čovek i mašina se razmatraju kao ravnopravne komponente sistema ČM. </a:t>
            </a:r>
            <a:endParaRPr lang="en-US" sz="2800" dirty="0">
              <a:latin typeface="Calibri" pitchFamily="34" charset="0"/>
            </a:endParaRPr>
          </a:p>
          <a:p>
            <a:pPr marL="522288" indent="-522288" algn="just">
              <a:spcAft>
                <a:spcPts val="600"/>
              </a:spcAft>
              <a:buClr>
                <a:srgbClr val="382971"/>
              </a:buClr>
              <a:buSzPct val="107000"/>
              <a:buFont typeface="Wingdings" pitchFamily="2" charset="2"/>
              <a:buChar char="§"/>
              <a:defRPr/>
            </a:pPr>
            <a:r>
              <a:rPr lang="sr-Latn-CS" sz="2800" dirty="0">
                <a:latin typeface="Calibri" pitchFamily="34" charset="0"/>
              </a:rPr>
              <a:t>Autori razdvajaju tehniku i tehnička sredstva (pod kojima podrazumevaju </a:t>
            </a:r>
            <a:r>
              <a:rPr lang="sr-Latn-CS" sz="2800" dirty="0">
                <a:latin typeface="+mj-lt"/>
              </a:rPr>
              <a:t>SPI i OU</a:t>
            </a:r>
            <a:r>
              <a:rPr lang="sr-Latn-CS" sz="2800" dirty="0">
                <a:latin typeface="Calibri" pitchFamily="34" charset="0"/>
              </a:rPr>
              <a:t>),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sr-Latn-CS" sz="2800" dirty="0">
                <a:latin typeface="Calibri" pitchFamily="34" charset="0"/>
              </a:rPr>
              <a:t>pri čemu su SPI i OU veza između ljudske i tehničke komponente sistema koji imaju zajedničke ulaze i izlaze.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FBE7AC-77F0-40B4-8424-24764FCFAA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176087"/>
            <a:ext cx="7341548" cy="2224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01000" cy="3770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sr-Latn-CS" sz="2800" b="1" dirty="0">
                <a:latin typeface="+mj-lt"/>
              </a:rPr>
              <a:t>Sistemsko-antropocentrična</a:t>
            </a:r>
            <a:r>
              <a:rPr lang="sr-Latn-CS" sz="2800" dirty="0">
                <a:latin typeface="+mj-lt"/>
              </a:rPr>
              <a:t> </a:t>
            </a:r>
            <a:r>
              <a:rPr lang="sr-Latn-CS" sz="2800" b="1" dirty="0">
                <a:latin typeface="+mj-lt"/>
              </a:rPr>
              <a:t>koncepcija</a:t>
            </a:r>
            <a:r>
              <a:rPr lang="sr-Latn-CS" sz="2800" dirty="0">
                <a:latin typeface="+mj-lt"/>
              </a:rPr>
              <a:t> razvija se u drugoj polovini ’70-ih god. </a:t>
            </a:r>
            <a:r>
              <a:rPr lang="en-US" sz="2800" dirty="0">
                <a:latin typeface="Calibri" pitchFamily="34" charset="0"/>
              </a:rPr>
              <a:t>pro</a:t>
            </a:r>
            <a:r>
              <a:rPr lang="sr-Latn-CS" sz="2800" dirty="0">
                <a:latin typeface="Calibri" pitchFamily="34" charset="0"/>
              </a:rPr>
              <a:t>šlog veka</a:t>
            </a:r>
            <a:r>
              <a:rPr lang="sr-Latn-CS" sz="2800" dirty="0">
                <a:latin typeface="+mj-lt"/>
              </a:rPr>
              <a:t>, čovek se posmatra kao ključna komponenta ergatičkog sistema, slična je kao prethodna.</a:t>
            </a:r>
          </a:p>
          <a:p>
            <a:pPr marL="571500" indent="-571500" algn="just"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sr-Latn-CS" sz="2800" b="1" dirty="0">
                <a:latin typeface="+mj-lt"/>
              </a:rPr>
              <a:t>Sistemsko-sinergetski pristup</a:t>
            </a:r>
            <a:r>
              <a:rPr lang="sr-Latn-CS" sz="2800" dirty="0">
                <a:latin typeface="+mj-lt"/>
              </a:rPr>
              <a:t>, razvija se u našoj zemlji, početkom ’80-ih godina </a:t>
            </a:r>
            <a:r>
              <a:rPr lang="en-US" sz="2800" dirty="0">
                <a:latin typeface="Calibri" pitchFamily="34" charset="0"/>
              </a:rPr>
              <a:t>pro</a:t>
            </a:r>
            <a:r>
              <a:rPr lang="sr-Latn-CS" sz="2800" dirty="0">
                <a:latin typeface="Calibri" pitchFamily="34" charset="0"/>
              </a:rPr>
              <a:t>šlog veka</a:t>
            </a:r>
            <a:r>
              <a:rPr lang="sr-Latn-CS" sz="2800" dirty="0">
                <a:latin typeface="+mj-lt"/>
              </a:rPr>
              <a:t>, vodeći računa o interakciji svih delova 3 sistema i njihovih podsistema ČO-TT-RS. 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9341AD-BC9A-4A9E-B973-A7473CD58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746760"/>
              </p:ext>
            </p:extLst>
          </p:nvPr>
        </p:nvGraphicFramePr>
        <p:xfrm>
          <a:off x="2209800" y="3606800"/>
          <a:ext cx="51054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848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Ergonomsko projektovanje pomoću računara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 lnSpcReduction="10000"/>
          </a:bodyPr>
          <a:lstStyle/>
          <a:p>
            <a:pPr marL="800100" indent="-45720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 2"/>
              <a:buChar char=""/>
              <a:defRPr/>
            </a:pPr>
            <a:r>
              <a:rPr lang="sr-Latn-CS" sz="2700" dirty="0">
                <a:latin typeface="+mj-lt"/>
              </a:rPr>
              <a:t>Omogućava dostupnost ergonomskih podataka u ranoj fazi projektovanja. </a:t>
            </a:r>
          </a:p>
          <a:p>
            <a:pPr marL="800100" indent="-45720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 2"/>
              <a:buChar char=""/>
              <a:defRPr/>
            </a:pPr>
            <a:r>
              <a:rPr lang="sr-Latn-CS" sz="2700" dirty="0">
                <a:latin typeface="+mj-lt"/>
              </a:rPr>
              <a:t>Postoje brojni sistemi kompjuterskog projektovanja ES (Anybody, Boeman, Car, Ergo Shape, Combiman, Cyberman, Jack...). </a:t>
            </a:r>
          </a:p>
          <a:p>
            <a:pPr marL="800100" indent="-45720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 2"/>
              <a:buChar char=""/>
              <a:defRPr/>
            </a:pPr>
            <a:r>
              <a:rPr lang="sr-Latn-CS" sz="2700" dirty="0">
                <a:latin typeface="+mj-lt"/>
              </a:rPr>
              <a:t>Najupotrebljavaniji je </a:t>
            </a:r>
            <a:r>
              <a:rPr lang="sr-Latn-CS" sz="2700" b="1" dirty="0">
                <a:latin typeface="+mj-lt"/>
              </a:rPr>
              <a:t>SAMMIE</a:t>
            </a:r>
            <a:r>
              <a:rPr lang="sr-Latn-CS" sz="2700" dirty="0">
                <a:latin typeface="+mj-lt"/>
              </a:rPr>
              <a:t> sistem – 3D sistem koji se sastoji od ljudskog modela sa promenljivom antropometrijom i sa sopstvenim modeliranjem radnog prostora. </a:t>
            </a:r>
          </a:p>
          <a:p>
            <a:pPr marL="800100" indent="-45720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90000"/>
              <a:buFont typeface="Wingdings 2"/>
              <a:buChar char=""/>
              <a:defRPr/>
            </a:pPr>
            <a:r>
              <a:rPr lang="sr-Latn-CS" sz="2700" dirty="0">
                <a:latin typeface="+mj-lt"/>
              </a:rPr>
              <a:t>Prednost korišćenja CAD u odnosu na klasično projektovanje je: kraće vreme projektovanja, rana dostupnost podataka,  niska cena projekta.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r-Latn-CS" sz="28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r-Latn-CS" sz="28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Metode i tehnike ergonomskog projektovanja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724400"/>
          </a:xfrm>
        </p:spPr>
        <p:txBody>
          <a:bodyPr>
            <a:normAutofit/>
          </a:bodyPr>
          <a:lstStyle/>
          <a:p>
            <a:pPr marL="342900" indent="0" algn="just" eaLnBrk="1" hangingPunct="1"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sr-Latn-CS" sz="2800" dirty="0">
                <a:latin typeface="Calibri" pitchFamily="34" charset="0"/>
              </a:rPr>
              <a:t>Sistemski pristup u EP zahteva primenu i kombinaciju različitih metoda, koje se mogu podeliti na:</a:t>
            </a:r>
          </a:p>
          <a:p>
            <a:pPr marL="857250" indent="-514350" algn="just" eaLnBrk="1" hangingPunct="1">
              <a:buClr>
                <a:srgbClr val="543466"/>
              </a:buClr>
              <a:buSzPct val="90000"/>
              <a:buFont typeface="+mj-lt"/>
              <a:buAutoNum type="arabicPeriod"/>
              <a:defRPr/>
            </a:pPr>
            <a:r>
              <a:rPr lang="sr-Latn-CS" sz="2800" b="1" dirty="0">
                <a:latin typeface="Calibri" pitchFamily="34" charset="0"/>
              </a:rPr>
              <a:t>Psihološke</a:t>
            </a:r>
            <a:r>
              <a:rPr lang="sr-Latn-CS" sz="2800" dirty="0">
                <a:latin typeface="Calibri" pitchFamily="34" charset="0"/>
              </a:rPr>
              <a:t> (analiza delatnosti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ra).</a:t>
            </a:r>
          </a:p>
          <a:p>
            <a:pPr marL="857250" indent="-514350" algn="just" eaLnBrk="1" hangingPunct="1">
              <a:buClr>
                <a:srgbClr val="543466"/>
              </a:buClr>
              <a:buSzPct val="90000"/>
              <a:buFont typeface="+mj-lt"/>
              <a:buAutoNum type="arabicPeriod"/>
              <a:defRPr/>
            </a:pPr>
            <a:r>
              <a:rPr lang="sr-Latn-CS" sz="2800" b="1" dirty="0">
                <a:latin typeface="Calibri" pitchFamily="34" charset="0"/>
              </a:rPr>
              <a:t>Fiziološke</a:t>
            </a:r>
            <a:r>
              <a:rPr lang="sr-Latn-CS" sz="2800" dirty="0">
                <a:latin typeface="Calibri" pitchFamily="34" charset="0"/>
              </a:rPr>
              <a:t> (izučavanje funkcionalnih stanja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ra).</a:t>
            </a:r>
          </a:p>
          <a:p>
            <a:pPr marL="857250" indent="-514350" algn="just" eaLnBrk="1" hangingPunct="1">
              <a:buClr>
                <a:srgbClr val="543466"/>
              </a:buClr>
              <a:buSzPct val="90000"/>
              <a:buFont typeface="+mj-lt"/>
              <a:buAutoNum type="arabicPeriod"/>
              <a:defRPr/>
            </a:pPr>
            <a:r>
              <a:rPr lang="sr-Latn-CS" sz="2800" b="1" dirty="0">
                <a:latin typeface="Calibri" pitchFamily="34" charset="0"/>
              </a:rPr>
              <a:t>Matematičke</a:t>
            </a:r>
            <a:r>
              <a:rPr lang="sr-Latn-CS" sz="2800" dirty="0">
                <a:latin typeface="Calibri" pitchFamily="34" charset="0"/>
              </a:rPr>
              <a:t> (statistička obrada, opisivanje odnosa među promenljivima, postavljanje modela delatnosti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ra).</a:t>
            </a:r>
          </a:p>
          <a:p>
            <a:pPr marL="857250" indent="-514350" algn="just" eaLnBrk="1" hangingPunct="1">
              <a:buClr>
                <a:srgbClr val="543466"/>
              </a:buClr>
              <a:buSzPct val="90000"/>
              <a:buFont typeface="+mj-lt"/>
              <a:buAutoNum type="arabicPeriod"/>
              <a:defRPr/>
            </a:pPr>
            <a:r>
              <a:rPr lang="sr-Latn-CS" sz="2800" b="1" dirty="0">
                <a:latin typeface="Calibri" pitchFamily="34" charset="0"/>
              </a:rPr>
              <a:t>Imitacione</a:t>
            </a:r>
            <a:r>
              <a:rPr lang="sr-Latn-CS" sz="2800" dirty="0">
                <a:latin typeface="Calibri" pitchFamily="34" charset="0"/>
              </a:rPr>
              <a:t> (modeliranje delatnosti operat</a:t>
            </a:r>
            <a:r>
              <a:rPr lang="en-US" sz="2800" dirty="0">
                <a:latin typeface="Calibri" pitchFamily="34" charset="0"/>
              </a:rPr>
              <a:t>e</a:t>
            </a:r>
            <a:r>
              <a:rPr lang="sr-Latn-CS" sz="2800" dirty="0">
                <a:latin typeface="Calibri" pitchFamily="34" charset="0"/>
              </a:rPr>
              <a:t>ra).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dirty="0">
                <a:solidFill>
                  <a:schemeClr val="tx2">
                    <a:satMod val="130000"/>
                  </a:schemeClr>
                </a:solidFill>
              </a:rPr>
              <a:t>Psihološke metode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876800"/>
          </a:xfrm>
        </p:spPr>
        <p:txBody>
          <a:bodyPr>
            <a:normAutofit lnSpcReduction="10000"/>
          </a:bodyPr>
          <a:lstStyle/>
          <a:p>
            <a:pPr marL="776288" indent="88900" algn="just" eaLnBrk="1" fontAlgn="auto" hangingPunct="1">
              <a:spcAft>
                <a:spcPts val="1200"/>
              </a:spcAft>
              <a:buFont typeface="Wingdings 2"/>
              <a:buNone/>
              <a:defRPr/>
            </a:pPr>
            <a:r>
              <a:rPr lang="sr-Latn-CS" sz="2800" dirty="0">
                <a:latin typeface="+mj-lt"/>
              </a:rPr>
              <a:t>Osnovu ove metode čine posmatranje i eksperiment.</a:t>
            </a:r>
          </a:p>
          <a:p>
            <a:pPr marL="914400" indent="-45720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16000"/>
              <a:buFont typeface="Arial" pitchFamily="34" charset="0"/>
              <a:buChar char="•"/>
              <a:defRPr/>
            </a:pPr>
            <a:r>
              <a:rPr lang="sr-Latn-CS" sz="2800" dirty="0">
                <a:latin typeface="+mj-lt"/>
              </a:rPr>
              <a:t>Cilj </a:t>
            </a:r>
            <a:r>
              <a:rPr lang="sr-Latn-CS" sz="2800" b="1" dirty="0">
                <a:latin typeface="+mj-lt"/>
              </a:rPr>
              <a:t>posmatranja</a:t>
            </a:r>
            <a:r>
              <a:rPr lang="sr-Latn-CS" sz="2800" dirty="0">
                <a:latin typeface="+mj-lt"/>
              </a:rPr>
              <a:t> je </a:t>
            </a:r>
            <a:r>
              <a:rPr lang="sr-Latn-CS" sz="2800" u="sng" dirty="0">
                <a:latin typeface="+mj-lt"/>
              </a:rPr>
              <a:t>uočiti psihičke procese </a:t>
            </a:r>
            <a:r>
              <a:rPr lang="sr-Latn-CS" sz="2800" dirty="0">
                <a:latin typeface="+mj-lt"/>
              </a:rPr>
              <a:t>proučavanjem spoljašnjih pojava kod čoveka pri radu (</a:t>
            </a:r>
            <a:r>
              <a:rPr lang="sr-Latn-CS" sz="2800" u="sng" dirty="0">
                <a:latin typeface="+mj-lt"/>
              </a:rPr>
              <a:t>mimika, govor i efekti rada</a:t>
            </a:r>
            <a:r>
              <a:rPr lang="sr-Latn-CS" sz="2800" dirty="0">
                <a:latin typeface="+mj-lt"/>
              </a:rPr>
              <a:t>). Obično se dopunjuje foto i video snimcima, ne ometajući radnu aktivnost.  Može  se dopuniti i </a:t>
            </a:r>
            <a:r>
              <a:rPr lang="sr-Latn-CS" sz="2800" i="1" dirty="0">
                <a:latin typeface="+mj-lt"/>
              </a:rPr>
              <a:t>razgovorom</a:t>
            </a:r>
            <a:r>
              <a:rPr lang="sr-Latn-CS" sz="2800" dirty="0">
                <a:latin typeface="+mj-lt"/>
              </a:rPr>
              <a:t> ili </a:t>
            </a:r>
            <a:r>
              <a:rPr lang="sr-Latn-CS" sz="2800" i="1" dirty="0">
                <a:latin typeface="+mj-lt"/>
              </a:rPr>
              <a:t>anketiranjem</a:t>
            </a:r>
            <a:r>
              <a:rPr lang="sr-Latn-CS" sz="2800" dirty="0">
                <a:latin typeface="+mj-lt"/>
              </a:rPr>
              <a:t>.  </a:t>
            </a:r>
            <a:endParaRPr lang="en-US" sz="2800" dirty="0">
              <a:latin typeface="+mj-lt"/>
            </a:endParaRPr>
          </a:p>
          <a:p>
            <a:pPr marL="914400" indent="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11000"/>
              <a:buFont typeface="Wingdings 2" pitchFamily="18" charset="2"/>
              <a:buNone/>
              <a:defRPr/>
            </a:pPr>
            <a:r>
              <a:rPr lang="sr-Latn-CS" sz="2800" dirty="0">
                <a:latin typeface="+mj-lt"/>
              </a:rPr>
              <a:t>Prednost razgovora je u mogućnosti promene pitanja i dodatnih objašnjenja. </a:t>
            </a:r>
            <a:endParaRPr lang="en-US" sz="2800" dirty="0">
              <a:latin typeface="+mj-lt"/>
            </a:endParaRPr>
          </a:p>
          <a:p>
            <a:pPr marL="914400" indent="0" algn="just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11000"/>
              <a:buFont typeface="Wingdings 2" pitchFamily="18" charset="2"/>
              <a:buNone/>
              <a:defRPr/>
            </a:pPr>
            <a:r>
              <a:rPr lang="sr-Latn-CS" sz="2800" dirty="0">
                <a:latin typeface="+mj-lt"/>
              </a:rPr>
              <a:t>Prednost ankete je obuhvatanje velikog broja ispitanika, pri čemu se mora voditi računa o kvalitetu pitanja.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1893</TotalTime>
  <Words>1969</Words>
  <Application>Microsoft Office PowerPoint</Application>
  <PresentationFormat>On-screen Show (4:3)</PresentationFormat>
  <Paragraphs>175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Times New Roman</vt:lpstr>
      <vt:lpstr>Verdana</vt:lpstr>
      <vt:lpstr>Wingdings</vt:lpstr>
      <vt:lpstr>Wingdings 2</vt:lpstr>
      <vt:lpstr>Solstice</vt:lpstr>
      <vt:lpstr>Equation</vt:lpstr>
      <vt:lpstr>KONCEPCIJE I METODE ERGONOMSKOG PROJEKTOVANJA</vt:lpstr>
      <vt:lpstr>Koncepcije ergonomskog projektovanja</vt:lpstr>
      <vt:lpstr>PowerPoint Presentation</vt:lpstr>
      <vt:lpstr>PowerPoint Presentation</vt:lpstr>
      <vt:lpstr>PowerPoint Presentation</vt:lpstr>
      <vt:lpstr>PowerPoint Presentation</vt:lpstr>
      <vt:lpstr>Ergonomsko projektovanje pomoću računara</vt:lpstr>
      <vt:lpstr>Metode i tehnike ergonomskog projektovanja</vt:lpstr>
      <vt:lpstr>Psihološke metode</vt:lpstr>
      <vt:lpstr>PowerPoint Presentation</vt:lpstr>
      <vt:lpstr>Fiziološke metode</vt:lpstr>
      <vt:lpstr>Fiziološke metode</vt:lpstr>
      <vt:lpstr>Fiziološke metode</vt:lpstr>
      <vt:lpstr>PowerPoint Presentation</vt:lpstr>
      <vt:lpstr>PowerPoint Presentation</vt:lpstr>
      <vt:lpstr>PowerPoint Presentation</vt:lpstr>
      <vt:lpstr>PowerPoint Presentation</vt:lpstr>
      <vt:lpstr>Matematičke metode</vt:lpstr>
      <vt:lpstr>PowerPoint Presentation</vt:lpstr>
      <vt:lpstr>PowerPoint Presentation</vt:lpstr>
      <vt:lpstr>Imitacione metode</vt:lpstr>
      <vt:lpstr>Formiranje baze podataka</vt:lpstr>
      <vt:lpstr>Formiranje baze podataka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KONCEPCIJE I METODE ERGONOMSKOG PROJEKTOVANJA</dc:title>
  <dc:creator>user</dc:creator>
  <cp:lastModifiedBy>Bojan Bijelic</cp:lastModifiedBy>
  <cp:revision>131</cp:revision>
  <dcterms:created xsi:type="dcterms:W3CDTF">2010-03-13T12:08:39Z</dcterms:created>
  <dcterms:modified xsi:type="dcterms:W3CDTF">2022-11-15T12:45:48Z</dcterms:modified>
</cp:coreProperties>
</file>